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0" algn="ctr" defTabSz="5842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4" name="Shape 7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000">
        <a:latin typeface="+mj-lt"/>
        <a:ea typeface="+mj-ea"/>
        <a:cs typeface="+mj-cs"/>
        <a:sym typeface="Helvetica"/>
      </a:defRPr>
    </a:lvl1pPr>
    <a:lvl2pPr indent="228600" defTabSz="457200" latinLnBrk="0">
      <a:defRPr sz="2000">
        <a:latin typeface="+mj-lt"/>
        <a:ea typeface="+mj-ea"/>
        <a:cs typeface="+mj-cs"/>
        <a:sym typeface="Helvetica"/>
      </a:defRPr>
    </a:lvl2pPr>
    <a:lvl3pPr indent="457200" defTabSz="457200" latinLnBrk="0">
      <a:defRPr sz="2000">
        <a:latin typeface="+mj-lt"/>
        <a:ea typeface="+mj-ea"/>
        <a:cs typeface="+mj-cs"/>
        <a:sym typeface="Helvetica"/>
      </a:defRPr>
    </a:lvl3pPr>
    <a:lvl4pPr indent="685800" defTabSz="457200" latinLnBrk="0">
      <a:defRPr sz="2000">
        <a:latin typeface="+mj-lt"/>
        <a:ea typeface="+mj-ea"/>
        <a:cs typeface="+mj-cs"/>
        <a:sym typeface="Helvetica"/>
      </a:defRPr>
    </a:lvl4pPr>
    <a:lvl5pPr indent="914400" defTabSz="457200" latinLnBrk="0">
      <a:defRPr sz="2000">
        <a:latin typeface="+mj-lt"/>
        <a:ea typeface="+mj-ea"/>
        <a:cs typeface="+mj-cs"/>
        <a:sym typeface="Helvetica"/>
      </a:defRPr>
    </a:lvl5pPr>
    <a:lvl6pPr indent="1143000" defTabSz="457200" latinLnBrk="0">
      <a:defRPr sz="2000">
        <a:latin typeface="+mj-lt"/>
        <a:ea typeface="+mj-ea"/>
        <a:cs typeface="+mj-cs"/>
        <a:sym typeface="Helvetica"/>
      </a:defRPr>
    </a:lvl6pPr>
    <a:lvl7pPr indent="1371600" defTabSz="457200" latinLnBrk="0">
      <a:defRPr sz="2000">
        <a:latin typeface="+mj-lt"/>
        <a:ea typeface="+mj-ea"/>
        <a:cs typeface="+mj-cs"/>
        <a:sym typeface="Helvetica"/>
      </a:defRPr>
    </a:lvl7pPr>
    <a:lvl8pPr indent="1600200" defTabSz="457200" latinLnBrk="0">
      <a:defRPr sz="2000">
        <a:latin typeface="+mj-lt"/>
        <a:ea typeface="+mj-ea"/>
        <a:cs typeface="+mj-cs"/>
        <a:sym typeface="Helvetica"/>
      </a:defRPr>
    </a:lvl8pPr>
    <a:lvl9pPr indent="1828800" defTabSz="457200" latinLnBrk="0">
      <a:defRPr sz="2000">
        <a:latin typeface="+mj-lt"/>
        <a:ea typeface="+mj-ea"/>
        <a:cs typeface="+mj-cs"/>
        <a:sym typeface="Helvetica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6" name="Shape 7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 Newman在《Building Microservices. Designing Fine-Grained Systems》中对微服务的定义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3" name="Shape 8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讲了这么多好处，微服务也有坏处</a:t>
            </a:r>
          </a:p>
          <a:p>
            <a:pPr>
              <a:buSzPct val="100000"/>
              <a:buFont typeface="Lucida Grande"/>
              <a:buChar char="-"/>
            </a:pPr>
            <a:r>
              <a:t>更多的零件由此带来的复杂性</a:t>
            </a:r>
          </a:p>
          <a:p>
            <a:pPr>
              <a:buSzPct val="100000"/>
              <a:buFont typeface="Lucida Grande"/>
              <a:buChar char="-"/>
            </a:pPr>
            <a:r>
              <a:t>关于分布式系统需要考虑的问题，自然而然的成了微服务的挑战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0" name="Shape 8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高类聚和低耦合在面向对象编程里面谈论比较多</a:t>
            </a:r>
          </a:p>
          <a:p>
            <a:pPr>
              <a:buSzPct val="100000"/>
              <a:buFont typeface="Lucida Grande"/>
              <a:buChar char="-"/>
            </a:pPr>
            <a:r>
              <a:t>在微服务划分，或者判定一个微服务好坏的标准，同样可以用高类聚，低耦合来衡量</a:t>
            </a:r>
          </a:p>
          <a:p>
            <a:pPr>
              <a:buSzPct val="100000"/>
              <a:buFont typeface="Lucida Grande"/>
              <a:buChar char="-"/>
            </a:pPr>
            <a:r>
              <a:t>高类聚，把相关性强的东西放在一起</a:t>
            </a:r>
          </a:p>
          <a:p>
            <a:pPr>
              <a:buSzPct val="100000"/>
              <a:buFont typeface="Lucida Grande"/>
              <a:buChar char="-"/>
            </a:pPr>
            <a:r>
              <a:t>低耦合，改动一个，不会影响另一个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6" name="Shape 8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DDD里面Eric Evans提出的限界上下文</a:t>
            </a:r>
          </a:p>
          <a:p>
            <a:pPr>
              <a:buSzPct val="100000"/>
              <a:buFont typeface="Lucida Grande"/>
              <a:buChar char="-"/>
            </a:pPr>
            <a:r>
              <a:t>限界上下文有明显的边界</a:t>
            </a:r>
          </a:p>
          <a:p>
            <a:pPr>
              <a:buSzPct val="100000"/>
              <a:buFont typeface="Lucida Grande"/>
              <a:buChar char="-"/>
            </a:pPr>
            <a:r>
              <a:t>每个限界上下问应该有显示的接口</a:t>
            </a:r>
          </a:p>
          <a:p>
            <a:pPr>
              <a:buSzPct val="100000"/>
              <a:buFont typeface="Lucida Grande"/>
              <a:buChar char="-"/>
            </a:pPr>
            <a:r>
              <a:t>一个领域里面可能有多个限界上下文</a:t>
            </a:r>
          </a:p>
          <a:p>
            <a:pPr>
              <a:buSzPct val="100000"/>
              <a:buFont typeface="Lucida Grande"/>
              <a:buChar char="-"/>
            </a:pPr>
            <a:r>
              <a:t>财务上下文不需要知道仓库的细节，比如货架，叉车等</a:t>
            </a:r>
          </a:p>
          <a:p>
            <a:pPr>
              <a:buSzPct val="100000"/>
              <a:buFont typeface="Lucida Grande"/>
              <a:buChar char="-"/>
            </a:pPr>
            <a:r>
              <a:t>但是财务需要知道有多少库存来保证报表的准确性</a:t>
            </a:r>
          </a:p>
          <a:p>
            <a:pPr>
              <a:buSzPct val="100000"/>
              <a:buFont typeface="Lucida Grande"/>
              <a:buChar char="-"/>
            </a:pPr>
            <a:r>
              <a:t>Stock Item在仓储内部表示，与共享的模型的表示，内部可能是一个类或对象，共享的可能是一个json对象（如果是restful的话）</a:t>
            </a:r>
          </a:p>
          <a:p>
            <a:pPr>
              <a:buSzPct val="100000"/>
              <a:buFont typeface="Lucida Grande"/>
              <a:buChar char="-"/>
            </a:pPr>
            <a:r>
              <a:t>相比于模块化或者Library依赖，这种隐藏和共享的模式，隐藏了内部实现，更高内聚，更低耦合。</a:t>
            </a:r>
          </a:p>
          <a:p>
            <a:pPr>
              <a:buSzPct val="100000"/>
              <a:buFont typeface="Lucida Grande"/>
              <a:buChar char="-"/>
            </a:pPr>
            <a:r>
              <a:t>限界上下文是一个很好的划分微服务的工具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1" name="Shape 8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划分微服务的一些注意事项</a:t>
            </a:r>
          </a:p>
          <a:p>
            <a:pPr>
              <a:buSzPct val="100000"/>
              <a:buFont typeface="Lucida Grande"/>
              <a:buChar char="-"/>
            </a:pPr>
            <a:r>
              <a:t>不需要做过早的拆分，可以逐步演进（但是也不能堆积太多，太多会引起拆分成本，注意平衡）</a:t>
            </a:r>
          </a:p>
          <a:p>
            <a:pPr>
              <a:buSzPct val="100000"/>
              <a:buFont typeface="Lucida Grande"/>
              <a:buChar char="-"/>
            </a:pPr>
            <a:r>
              <a:t>思考业务能力，划定限界上下文</a:t>
            </a:r>
          </a:p>
          <a:p>
            <a:pPr>
              <a:buSzPct val="100000"/>
              <a:buFont typeface="Lucida Grande"/>
              <a:buChar char="-"/>
            </a:pPr>
            <a:r>
              <a:t>切忌贫血CRUD，不要想着数据，应该多思考业务，如User的增删改查等。</a:t>
            </a:r>
          </a:p>
          <a:p>
            <a:pPr>
              <a:buSzPct val="100000"/>
              <a:buFont typeface="Lucida Grande"/>
              <a:buChar char="-"/>
            </a:pPr>
            <a:r>
              <a:t>刚开始的时候可以是粗略的限界上下文，然后逐渐分解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5" name="Shape 8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服务需要工作在一起，需要交互，我们来看一下服务与服务之间的集成是什么样的</a:t>
            </a:r>
          </a:p>
          <a:p>
            <a:pPr>
              <a:buSzPct val="100000"/>
              <a:buFont typeface="Lucida Grande"/>
              <a:buChar char="-"/>
            </a:pPr>
            <a:r>
              <a:t>或者说成服务交互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0" name="Shape 8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避免一个服务发生变化，使得其消费者服务要发生巨大的变化，比如一个服务增加一个字段，已有的服务使用者不应该受影响</a:t>
            </a:r>
          </a:p>
          <a:p>
            <a:pPr>
              <a:buSzPct val="100000"/>
              <a:buFont typeface="Lucida Grande"/>
              <a:buChar char="-"/>
            </a:pPr>
            <a:r>
              <a:t>避免让API针对某种特定的编程语言，比如打成jar包，以Library的形式的API就是针对特定编程语言或技术。</a:t>
            </a:r>
          </a:p>
          <a:p>
            <a:pPr>
              <a:buSzPct val="100000"/>
              <a:buFont typeface="Lucida Grande"/>
              <a:buChar char="-"/>
            </a:pPr>
            <a:r>
              <a:t>如果我们话很多心思构建微服务，但是使用门槛很高的话就得不偿失了</a:t>
            </a:r>
          </a:p>
          <a:p>
            <a:pPr>
              <a:buSzPct val="100000"/>
              <a:buFont typeface="Lucida Grande"/>
              <a:buChar char="-"/>
            </a:pPr>
            <a:r>
              <a:t>隐藏实现细节，封装，不把实现细节暴露很消费者，暴露太多的实现细节就是增加耦合度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6" name="Shape 8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交互的方式氛围两种，同步和异步</a:t>
            </a:r>
          </a:p>
          <a:p>
            <a:pPr>
              <a:buSzPct val="100000"/>
              <a:buFont typeface="Lucida Grande"/>
              <a:buChar char="-"/>
            </a:pPr>
            <a:r>
              <a:t>request/response</a:t>
            </a:r>
          </a:p>
          <a:p>
            <a:pPr>
              <a:buSzPct val="100000"/>
              <a:buFont typeface="Lucida Grande"/>
              <a:buChar char="-"/>
            </a:pPr>
            <a:r>
              <a:t>event-based</a:t>
            </a:r>
          </a:p>
          <a:p>
            <a:pPr>
              <a:buSzPct val="100000"/>
              <a:buFont typeface="Lucida Grande"/>
              <a:buChar char="-"/>
            </a:pPr>
            <a:r>
              <a:t>这里多指服务与服务之间的集成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8" name="Shape 8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customer service逐一调用不同的service，逐一完成功能</a:t>
            </a:r>
          </a:p>
          <a:p>
            <a:pPr>
              <a:buSzPct val="100000"/>
              <a:buFont typeface="Lucida Grande"/>
              <a:buChar char="-"/>
            </a:pPr>
            <a:r>
              <a:t>customer service 创建customer后发布一条customer created event, 其他模块自己监听</a:t>
            </a:r>
          </a:p>
          <a:p>
            <a:pPr>
              <a:buSzPct val="100000"/>
              <a:buFont typeface="Lucida Grande"/>
              <a:buChar char="-"/>
            </a:pPr>
            <a:r>
              <a:t>同步方式能够立即知道每个模块是否工作正常</a:t>
            </a:r>
          </a:p>
          <a:p>
            <a:pPr>
              <a:buSzPct val="100000"/>
              <a:buFont typeface="Lucida Grande"/>
              <a:buChar char="-"/>
            </a:pPr>
            <a:r>
              <a:t>异步需要更多的监控机制才能知道整个流程是否工作正常</a:t>
            </a:r>
          </a:p>
          <a:p>
            <a:pPr>
              <a:buSzPct val="100000"/>
              <a:buFont typeface="Lucida Grande"/>
              <a:buChar char="-"/>
            </a:pPr>
            <a:r>
              <a:t>同步高延迟，异步低延迟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4" name="Shape 8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 修改数据库表的schema需要改动其他相关的服务。</a:t>
            </a:r>
          </a:p>
          <a:p>
            <a:pPr>
              <a:buSzPct val="100000"/>
              <a:buFont typeface="Lucida Grande"/>
              <a:buChar char="-"/>
            </a:pPr>
            <a:r>
              <a:t>技术强相关，比如只能选择关系型数据库</a:t>
            </a:r>
          </a:p>
          <a:p>
            <a:pPr>
              <a:buSzPct val="100000"/>
              <a:buFont typeface="Lucida Grande"/>
              <a:buChar char="-"/>
            </a:pPr>
            <a:r>
              <a:t>不推荐，希望每个服务都有自己的存储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0" name="Shape 8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 RPC并不是完全没有用武之地，有些时候适合用，但是也要考虑这里说的这些问题</a:t>
            </a:r>
          </a:p>
          <a:p>
            <a:pPr>
              <a:buSzPct val="100000"/>
              <a:buFont typeface="Lucida Grande"/>
              <a:buChar char="-"/>
            </a:pPr>
            <a:r>
              <a:t>相对于共享数据库,RPC已经进步很多了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代码库日益增加，导致维护成本增加，增加新功能和修复Bug变得困难</a:t>
            </a:r>
          </a:p>
          <a:p>
            <a:pPr>
              <a:buSzPct val="100000"/>
              <a:buFont typeface="Lucida Grande"/>
              <a:buChar char="-"/>
            </a:pPr>
            <a:r>
              <a:t>让服务变得小，对于每个服务就变得简单，（人都喜欢简单）</a:t>
            </a:r>
          </a:p>
          <a:p>
            <a:pPr>
              <a:buSzPct val="100000"/>
              <a:buFont typeface="Lucida Grande"/>
              <a:buChar char="-"/>
            </a:pPr>
            <a:r>
              <a:t>每个服务专注做一件事，Single Responsibility</a:t>
            </a:r>
          </a:p>
          <a:p>
            <a:pPr>
              <a:buSzPct val="100000"/>
              <a:buFont typeface="Lucida Grande"/>
              <a:buChar char="-"/>
            </a:pPr>
            <a:r>
              <a:t>多小算小？用代码行数衡量是不科学的，有人说，两周时间能重写就叫小；或者团队里面所有人都觉得不够小，就继续拆分，知道所有人都觉得小为止；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6" name="Shape 8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技术无关，无论是Java, python, ruby都可以</a:t>
            </a:r>
          </a:p>
          <a:p>
            <a:pPr>
              <a:buSzPct val="100000"/>
              <a:buFont typeface="Lucida Grande"/>
              <a:buChar char="-"/>
            </a:pPr>
            <a:r>
              <a:t>通常是HTTP，但是并不是死的，也有用其他协议实现的</a:t>
            </a:r>
          </a:p>
          <a:p>
            <a:pPr>
              <a:buSzPct val="100000"/>
              <a:buFont typeface="Lucida Grande"/>
              <a:buChar char="-"/>
            </a:pPr>
            <a:r>
              <a:t>相对于二进制的RPC，HTTP性能比不上</a:t>
            </a:r>
          </a:p>
          <a:p>
            <a:pPr>
              <a:buSzPct val="100000"/>
              <a:buFont typeface="Lucida Grande"/>
              <a:buChar char="-"/>
            </a:pPr>
            <a:r>
              <a:t>不容易像RPC一样实现一个stub用于测试</a:t>
            </a:r>
          </a:p>
          <a:p>
            <a:pPr>
              <a:buSzPct val="100000"/>
              <a:buFont typeface="Lucida Grande"/>
              <a:buChar char="-"/>
            </a:pPr>
            <a:r>
              <a:t>消费服务的方式相对于RPC来说更麻烦</a:t>
            </a:r>
          </a:p>
          <a:p>
            <a:pPr>
              <a:buSzPct val="100000"/>
              <a:buFont typeface="Lucida Grande"/>
              <a:buChar char="-"/>
            </a:pPr>
            <a:r>
              <a:t>尽管有这些缺点，rest在实现微服务的时候仍然是很多人的默认选择</a:t>
            </a:r>
          </a:p>
          <a:p>
            <a:pPr>
              <a:buSzPct val="100000"/>
              <a:buFont typeface="Lucida Grande"/>
              <a:buChar char="-"/>
            </a:pPr>
            <a:r>
              <a:t>关于Restful我们在下周的培训中详细学习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4" name="Shape 9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点对点集成的复杂度明显比Event stream高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MessageQueue, Pub/Sub, AKKA, kafka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2" name="Shape 9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传递过程尽量用引用（不是指调用API获取数据的时候）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如果传递实体内容，会存在时效性问题，也就是最终使用的时候可能信息并不准确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将资源地址传递，在使用的时候获取，能够保证拿到的信息是较新的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1" name="Shape 9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 给微服务加版本的根本目的是防止在改动影响consumer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这也希望consumer实现的时候也考虑到可能的变化，尽量不依赖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sem ver: MAJOR.MINOR.PATCH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一段时间让两个版本同时存在，使其尽可能少的影响consumer。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实现的方式多为url中加版本，或者使用自定义的media type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1" name="Shape 9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API网关和BFF可以结合使用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5" name="Shape 9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服务需要工作在一起，需要交互，我们来看一下服务与服务之间的集成是什么样的</a:t>
            </a:r>
          </a:p>
          <a:p>
            <a:pPr>
              <a:buSzPct val="100000"/>
              <a:buFont typeface="Lucida Grande"/>
              <a:buChar char="-"/>
            </a:pPr>
            <a:r>
              <a:t>或者说成服务交互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0" name="Shape 9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为什么每个微服务都应该有自己的部署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虚拟化，容器化等使得微服务变得容易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8" name="Shape 9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很自然的，大家会想到这样添加E2E测试，但是其实这样有很多弊端</a:t>
            </a:r>
          </a:p>
          <a:p>
            <a:pPr>
              <a:buSzPct val="100000"/>
              <a:buFont typeface="Lucida Grande"/>
              <a:buChar char="-"/>
            </a:pPr>
            <a:r>
              <a:t>会排队</a:t>
            </a:r>
          </a:p>
          <a:p>
            <a:pPr>
              <a:buSzPct val="100000"/>
              <a:buFont typeface="Lucida Grande"/>
              <a:buChar char="-"/>
            </a:pPr>
            <a:r>
              <a:t>谁来写？</a:t>
            </a:r>
          </a:p>
          <a:p>
            <a:pPr>
              <a:buSzPct val="100000"/>
              <a:buFont typeface="Lucida Grande"/>
              <a:buChar char="-"/>
            </a:pPr>
            <a:r>
              <a:t>这样的e2e测试很脆弱, 服务越多越脆弱（一个例子是假如一个服务因为部署导致短时间不可以访问，但是e2e测试会挂，过一会儿跑又好了，这种测试很不可靠）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运行时间长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4" name="Shape 9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如果有成千上万的consumer的时候，需要自己扮演和总结contract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1" name="Shape 9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为什么需要日志管理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不可能逐一登陆每个微服务环境上查看日志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7" name="Shape 7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服务于服务之间互相独立，独立修改，可以有不同的迭代周期</a:t>
            </a:r>
          </a:p>
          <a:p>
            <a:pPr>
              <a:buSzPct val="100000"/>
              <a:buFont typeface="Lucida Grande"/>
              <a:buChar char="-"/>
            </a:pPr>
            <a:r>
              <a:t>有自己的部署流水线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部署一个服务，不应该对这个服务的消费者产生影响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每个服务都可以有自己的技术栈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要达到这些目标，需要正确的划分微服务，并且API设计要正确合理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7" name="Shape 9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为什么需要日志管理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日志监控应用本身应该保证高可用，高性能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查询慢不能忍受，丢日志也不能忍受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需要大家编写日志的时候尽量结构化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2" name="Shape 9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关于日志管理方案，有这些可以参考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基本业内都是普遍用工具</a:t>
            </a:r>
          </a:p>
          <a:p>
            <a:pPr lvl="1" indent="0">
              <a:buSzPct val="100000"/>
              <a:buFont typeface="Lucida Grande"/>
              <a:buChar char="-"/>
            </a:pPr>
            <a:r>
              <a:t>ELK开源，splunk商用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3" name="Shape 9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buSzPct val="100000"/>
              <a:buFont typeface="Lucida Grande"/>
              <a:buChar char="-"/>
            </a:pPr>
            <a:r>
              <a:t>以ELK为例，讲解下原理与结构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2" name="Shape 10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Human</a:t>
            </a:r>
          </a:p>
          <a:p>
            <a:pPr>
              <a:buSzPct val="100000"/>
              <a:buFont typeface="Lucida Grande"/>
              <a:buChar char="-"/>
            </a:pPr>
            <a:r>
              <a:t>Service account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对比微服务和单体应用</a:t>
            </a:r>
          </a:p>
          <a:p>
            <a:pPr>
              <a:buSzPct val="100000"/>
              <a:buFont typeface="Lucida Grande"/>
              <a:buChar char="-"/>
            </a:pPr>
            <a:r>
              <a:t>Monolithic单体应用，所有的东西都掺杂在一起，一个共享的数据存储</a:t>
            </a:r>
          </a:p>
          <a:p>
            <a:pPr>
              <a:buSzPct val="100000"/>
              <a:buFont typeface="Lucida Grande"/>
              <a:buChar char="-"/>
            </a:pPr>
            <a:r>
              <a:t>微服务，多个小而自治的服务，每个有自己的存储</a:t>
            </a:r>
          </a:p>
          <a:p>
            <a:pPr>
              <a:buSzPct val="100000"/>
              <a:buFont typeface="Lucida Grande"/>
              <a:buChar char="-"/>
            </a:pPr>
            <a:r>
              <a:t>根据业务，微服务可能是为UI服务</a:t>
            </a:r>
          </a:p>
          <a:p>
            <a:pPr>
              <a:buSzPct val="100000"/>
              <a:buFont typeface="Lucida Grande"/>
              <a:buChar char="-"/>
            </a:pPr>
            <a:r>
              <a:t>也可能直接以API的形式被使用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2" name="Shape 8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 多种技术栈使我们为不同事情选择合适的工具</a:t>
            </a:r>
          </a:p>
          <a:p>
            <a:pPr>
              <a:buSzPct val="100000"/>
              <a:buFont typeface="Lucida Grande"/>
              <a:buChar char="-"/>
            </a:pPr>
            <a:r>
              <a:t> 社交网络相关的，或者物流的路由系统，采用graph db的话，可以面向结点和路径存储</a:t>
            </a:r>
          </a:p>
          <a:p>
            <a:pPr>
              <a:buSzPct val="100000"/>
              <a:buFont typeface="Lucida Grande"/>
              <a:buChar char="-"/>
            </a:pPr>
            <a:r>
              <a:t>博客/论坛先关的东西，评论等，适合用文档行数据库，如Mongodb，用到了mongodb，如果用javascript就是会操作方便很多</a:t>
            </a:r>
          </a:p>
          <a:p>
            <a:pPr>
              <a:buSzPct val="100000"/>
              <a:buFont typeface="Lucida Grande"/>
              <a:buChar char="-"/>
            </a:pPr>
            <a:r>
              <a:t>更快的验证新技术，并不是说盲目的采用新技术，采用新技术会对系统带来风险，需要找到平衡。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0" name="Shape 8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 相对于单体应用来说，一个功能停止服务，全部功能停止服务</a:t>
            </a:r>
          </a:p>
          <a:p>
            <a:pPr>
              <a:buSzPct val="100000"/>
              <a:buFont typeface="Lucida Grande"/>
              <a:buChar char="-"/>
            </a:pPr>
            <a:r>
              <a:t>微服务一个服务停止工作，其他服务还能继续功能做，比如报表服务出错，用户还是可以下单，交易等等。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单体应用，要扩展的话，就的扩展所有，其实有些功能数据量很小，或者很少被用户使用到，用不着扩展</a:t>
            </a:r>
          </a:p>
          <a:p>
            <a:pPr>
              <a:buSzPct val="100000"/>
              <a:buFont typeface="Lucida Grande"/>
              <a:buChar char="-"/>
            </a:pPr>
            <a:r>
              <a:t>微服务，我们只对需要伸缩的服务进行伸缩，没必要每个服务都配备最强的硬件资源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1" name="Shape 8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单体应用，只改了一行代码，全都要重新部署，风险大</a:t>
            </a:r>
          </a:p>
          <a:p>
            <a:pPr>
              <a:buSzPct val="100000"/>
              <a:buFont typeface="Lucida Grande"/>
              <a:buChar char="-"/>
            </a:pPr>
            <a:r>
              <a:t>微服务，独立部署，部署失败可以快速回滚出错的服务</a:t>
            </a:r>
          </a:p>
          <a:p>
            <a:pPr>
              <a:buSzPct val="100000"/>
              <a:buFont typeface="Lucida Grande"/>
              <a:buChar char="-"/>
            </a:pPr>
            <a:r>
              <a:t>发布功能的速度也就越快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8" name="Shape 8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Lucida Grande"/>
              <a:buChar char="-"/>
            </a:pPr>
            <a:r>
              <a:t>替换一个小的服务的代价比较小</a:t>
            </a:r>
          </a:p>
          <a:p>
            <a:pPr>
              <a:buSzPct val="100000"/>
              <a:buFont typeface="Lucida Grande"/>
              <a:buChar char="-"/>
            </a:pPr>
            <a:r>
              <a:t>比如我们觉得我们的代码写的太烂，想要花一个星期把一部分重写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mailto:xdchina@thoughtworks.com" TargetMode="Externa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Shape 105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Shape 106"/>
          <p:cNvSpPr/>
          <p:nvPr/>
        </p:nvSpPr>
        <p:spPr>
          <a:xfrm>
            <a:off x="7749385" y="3123786"/>
            <a:ext cx="8692169" cy="1327943"/>
          </a:xfrm>
          <a:prstGeom prst="rect">
            <a:avLst/>
          </a:prstGeom>
          <a:solidFill>
            <a:srgbClr val="00B56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spc="9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EF5BA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8" name="Shape 118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9" name="Shape 119"/>
          <p:cNvSpPr/>
          <p:nvPr/>
        </p:nvSpPr>
        <p:spPr>
          <a:xfrm>
            <a:off x="7749385" y="3123786"/>
            <a:ext cx="8692169" cy="1327943"/>
          </a:xfrm>
          <a:prstGeom prst="rect">
            <a:avLst/>
          </a:prstGeom>
          <a:solidFill>
            <a:srgbClr val="EF5BA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spc="9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Shape 132"/>
          <p:cNvSpPr/>
          <p:nvPr/>
        </p:nvSpPr>
        <p:spPr>
          <a:xfrm>
            <a:off x="7749385" y="3123786"/>
            <a:ext cx="8692169" cy="1327943"/>
          </a:xfrm>
          <a:prstGeom prst="rect">
            <a:avLst/>
          </a:prstGeom>
          <a:solidFill>
            <a:srgbClr val="F78F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spc="9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26BDC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>
            <a:off x="7749385" y="3123786"/>
            <a:ext cx="8692169" cy="1327943"/>
          </a:xfrm>
          <a:prstGeom prst="rect">
            <a:avLst/>
          </a:prstGeom>
          <a:solidFill>
            <a:srgbClr val="26BDC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spc="9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hape 155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Shape 157"/>
          <p:cNvSpPr/>
          <p:nvPr/>
        </p:nvSpPr>
        <p:spPr>
          <a:xfrm>
            <a:off x="9090675" y="3174587"/>
            <a:ext cx="6009592" cy="1226343"/>
          </a:xfrm>
          <a:prstGeom prst="rect">
            <a:avLst/>
          </a:prstGeom>
          <a:solidFill>
            <a:srgbClr val="6A25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i="0" spc="95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i="1">
                <a:latin typeface="Open Sans"/>
                <a:ea typeface="Open Sans"/>
                <a:cs typeface="Open Sans"/>
                <a:sym typeface="Open Sans"/>
              </a:defRPr>
            </a:pPr>
            <a:r>
              <a:rPr i="0">
                <a:latin typeface="+mj-lt"/>
                <a:ea typeface="+mj-ea"/>
                <a:cs typeface="+mj-cs"/>
                <a:sym typeface="Helvetica"/>
              </a:rPr>
              <a:t>Scaling Agile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7" name="Shape 167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/>
            </a:lvl1pPr>
          </a:lstStyle>
          <a:p>
            <a:pPr/>
            <a:r>
              <a:t>Title Text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9E785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" name="Shape 191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EF5BA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785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232724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26BDC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2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4" name="Shape 224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xfrm>
            <a:off x="1013355" y="11304984"/>
            <a:ext cx="22357290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/>
            </a:lvl1pPr>
            <a:lvl2pPr>
              <a:lnSpc>
                <a:spcPct val="90000"/>
              </a:lnSpc>
              <a:spcBef>
                <a:spcPts val="0"/>
              </a:spcBef>
              <a:defRPr i="1"/>
            </a:lvl2pPr>
            <a:lvl3pPr marL="0" indent="0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881944" indent="-461817">
              <a:lnSpc>
                <a:spcPct val="90000"/>
              </a:lnSpc>
              <a:spcBef>
                <a:spcPts val="0"/>
              </a:spcBef>
              <a:defRPr i="1"/>
            </a:lvl4pPr>
            <a:lvl5pPr marL="1133927" indent="-1133927">
              <a:lnSpc>
                <a:spcPct val="90000"/>
              </a:lnSpc>
              <a:spcBef>
                <a:spcPts val="0"/>
              </a:spcBef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285" y="1096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xfrm>
            <a:off x="2321468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rown">
    <p:bg>
      <p:bgPr>
        <a:solidFill>
          <a:srgbClr val="B18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>
            <p:ph type="sldNum" sz="quarter" idx="2"/>
          </p:nvPr>
        </p:nvSpPr>
        <p:spPr>
          <a:xfrm>
            <a:off x="23448695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Green">
    <p:bg>
      <p:bgPr>
        <a:solidFill>
          <a:srgbClr val="00B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hape 266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268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Pink">
    <p:bg>
      <p:bgPr>
        <a:solidFill>
          <a:srgbClr val="EF5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hape 277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Yellow">
    <p:bg>
      <p:bgPr>
        <a:solidFill>
          <a:srgbClr val="F78F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Shape 288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9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ue">
    <p:bg>
      <p:bgPr>
        <a:solidFill>
          <a:srgbClr val="26B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hape 299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Purple">
    <p:bg>
      <p:bgPr>
        <a:solidFill>
          <a:srgbClr val="6A25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hape 310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body" idx="1"/>
          </p:nvPr>
        </p:nvSpPr>
        <p:spPr>
          <a:xfrm>
            <a:off x="4914303" y="982265"/>
            <a:ext cx="14555394" cy="1173361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  <a:lvl2pPr>
              <a:defRPr sz="4000"/>
            </a:lvl2pPr>
            <a:lvl3pPr marL="488461" indent="-488461">
              <a:defRPr sz="4000"/>
            </a:lvl3pPr>
            <a:lvl4pPr marL="1023054" indent="-705554">
              <a:defRPr sz="4000"/>
            </a:lvl4pPr>
            <a:lvl5pPr marL="1542142" indent="-907142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hape 320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Num" sz="quarter" idx="2"/>
          </p:nvPr>
        </p:nvSpPr>
        <p:spPr>
          <a:xfrm>
            <a:off x="20592708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0" name="Shape 370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Shape 371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/>
            </a:lvl1pPr>
          </a:lstStyle>
          <a:p>
            <a:pPr/>
            <a:r>
              <a:t>Title Text</a:t>
            </a:r>
          </a:p>
        </p:txBody>
      </p:sp>
      <p:sp>
        <p:nvSpPr>
          <p:cNvPr id="372" name="Shape 37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9E785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0" name="Shape 38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1" name="Shape 38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0" name="Shape 39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2" name="Shape 39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EF5BA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0" name="Shape 40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1" name="Shape 40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2" name="Shape 40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5BA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0" name="Shape 41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1" name="Shape 41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12" name="Shape 41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26BDC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0" name="Shape 42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1" name="Shape 42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2" name="Shape 42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0" name="Shape 430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Shape 431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Shape 432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sldNum" sz="quarter" idx="2"/>
          </p:nvPr>
        </p:nvSpPr>
        <p:spPr>
          <a:xfrm>
            <a:off x="2059375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Black">
    <p:bg>
      <p:bgPr>
        <a:solidFill>
          <a:srgbClr val="9293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4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9" name="Shape 44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Brown">
    <p:bg>
      <p:bgPr>
        <a:solidFill>
          <a:srgbClr val="B18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5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9" name="Shape 45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Green">
    <p:bg>
      <p:bgPr>
        <a:solidFill>
          <a:srgbClr val="00B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6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9" name="Shape 46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Pink">
    <p:bg>
      <p:bgPr>
        <a:solidFill>
          <a:srgbClr val="EF5BA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7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9" name="Shape 47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Yellow">
    <p:bg>
      <p:bgPr>
        <a:solidFill>
          <a:srgbClr val="F78F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8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9" name="Shape 48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Blue">
    <p:bg>
      <p:bgPr>
        <a:solidFill>
          <a:srgbClr val="26BD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9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9" name="Shape 49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Purple">
    <p:bg>
      <p:bgPr>
        <a:solidFill>
          <a:srgbClr val="6A25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7066329" y="4643216"/>
            <a:ext cx="10269203" cy="6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7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7"/>
            <a:ext cx="5786440" cy="898654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hape 508"/>
          <p:cNvSpPr/>
          <p:nvPr>
            <p:ph type="title"/>
          </p:nvPr>
        </p:nvSpPr>
        <p:spPr>
          <a:xfrm>
            <a:off x="3807023" y="1401959"/>
            <a:ext cx="16769955" cy="2678909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9" name="Shape 509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xfrm>
            <a:off x="1086473" y="669725"/>
            <a:ext cx="22071926" cy="137517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7" name="Shape 517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8" name="Shape 518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19" name="Shape 519"/>
          <p:cNvSpPr/>
          <p:nvPr>
            <p:ph type="sldNum" sz="quarter" idx="2"/>
          </p:nvPr>
        </p:nvSpPr>
        <p:spPr>
          <a:xfrm>
            <a:off x="23096632" y="13019484"/>
            <a:ext cx="208558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Purple">
    <p:bg>
      <p:bgPr>
        <a:solidFill>
          <a:srgbClr val="6A25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Num" sz="quarter" idx="2"/>
          </p:nvPr>
        </p:nvSpPr>
        <p:spPr>
          <a:xfrm>
            <a:off x="23001604" y="13019484"/>
            <a:ext cx="351433" cy="384175"/>
          </a:xfrm>
          <a:prstGeom prst="rect">
            <a:avLst/>
          </a:prstGeom>
        </p:spPr>
        <p:txBody>
          <a:bodyPr lIns="71436" tIns="71436" rIns="71436" bIns="71436"/>
          <a:lstStyle/>
          <a:p>
            <a:pPr/>
            <a:fld id="{86CB4B4D-7CA3-9044-876B-883B54F8677D}" type="slidenum"/>
          </a:p>
        </p:txBody>
      </p:sp>
      <p:pic>
        <p:nvPicPr>
          <p:cNvPr id="527" name="TW_Logo_noTag_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16" y="1089421"/>
            <a:ext cx="5786438" cy="8986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Group 530"/>
          <p:cNvGrpSpPr/>
          <p:nvPr/>
        </p:nvGrpSpPr>
        <p:grpSpPr>
          <a:xfrm>
            <a:off x="1013357" y="3960181"/>
            <a:ext cx="22357287" cy="5795638"/>
            <a:chOff x="0" y="529"/>
            <a:chExt cx="22357286" cy="5795636"/>
          </a:xfrm>
        </p:grpSpPr>
        <p:sp>
          <p:nvSpPr>
            <p:cNvPr id="528" name="Shape 528"/>
            <p:cNvSpPr/>
            <p:nvPr/>
          </p:nvSpPr>
          <p:spPr>
            <a:xfrm flipV="1">
              <a:off x="0" y="5796166"/>
              <a:ext cx="2235728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i="0" sz="1600">
                  <a:latin typeface="+mn-lt"/>
                  <a:ea typeface="+mn-ea"/>
                  <a:cs typeface="+mn-cs"/>
                  <a:sym typeface="Menlo"/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 flipV="1">
              <a:off x="0" y="529"/>
              <a:ext cx="22357287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ct val="100000"/>
                </a:lnSpc>
                <a:defRPr i="0" sz="1600">
                  <a:latin typeface="+mn-lt"/>
                  <a:ea typeface="+mn-ea"/>
                  <a:cs typeface="+mn-cs"/>
                  <a:sym typeface="Menlo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538" name="Shape 538"/>
          <p:cNvSpPr/>
          <p:nvPr>
            <p:ph type="title"/>
          </p:nvPr>
        </p:nvSpPr>
        <p:spPr>
          <a:xfrm>
            <a:off x="986935" y="0"/>
            <a:ext cx="22024096" cy="17803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xfrm>
            <a:off x="993747" y="2000250"/>
            <a:ext cx="22010473" cy="11715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0" name="Shape 540"/>
          <p:cNvSpPr/>
          <p:nvPr>
            <p:ph type="sldNum" sz="quarter" idx="2"/>
          </p:nvPr>
        </p:nvSpPr>
        <p:spPr>
          <a:xfrm>
            <a:off x="23164924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xfrm>
            <a:off x="4387453" y="625077"/>
            <a:ext cx="15609095" cy="3036095"/>
          </a:xfrm>
          <a:prstGeom prst="rect">
            <a:avLst/>
          </a:prstGeom>
        </p:spPr>
        <p:txBody>
          <a:bodyPr lIns="101600" tIns="101600" rIns="101600" bIns="101600"/>
          <a:lstStyle>
            <a:lvl1pPr algn="ctr" defTabSz="821501">
              <a:lnSpc>
                <a:spcPct val="100000"/>
              </a:lnSpc>
              <a:defRPr cap="none" spc="0" sz="1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8" name="Shape 548"/>
          <p:cNvSpPr/>
          <p:nvPr>
            <p:ph type="body" idx="1"/>
          </p:nvPr>
        </p:nvSpPr>
        <p:spPr>
          <a:xfrm>
            <a:off x="4387453" y="3661171"/>
            <a:ext cx="15609095" cy="8840391"/>
          </a:xfrm>
          <a:prstGeom prst="rect">
            <a:avLst/>
          </a:prstGeom>
        </p:spPr>
        <p:txBody>
          <a:bodyPr lIns="101600" tIns="101600" rIns="101600" bIns="101600" anchor="ctr"/>
          <a:lstStyle>
            <a:lvl1pPr marL="625055" indent="-625055" defTabSz="821501">
              <a:spcBef>
                <a:spcPts val="5800"/>
              </a:spcBef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937583" indent="-625055" defTabSz="821501">
              <a:spcBef>
                <a:spcPts val="5800"/>
              </a:spcBef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50111" indent="-625056" defTabSz="821501">
              <a:spcBef>
                <a:spcPts val="58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562639" indent="-625056" defTabSz="821501">
              <a:spcBef>
                <a:spcPts val="58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75168" indent="-625056" defTabSz="821501">
              <a:spcBef>
                <a:spcPts val="5800"/>
              </a:spcBef>
              <a:buSzPct val="75000"/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9" name="Shape 549"/>
          <p:cNvSpPr/>
          <p:nvPr>
            <p:ph type="sldNum" sz="quarter" idx="2"/>
          </p:nvPr>
        </p:nvSpPr>
        <p:spPr>
          <a:xfrm>
            <a:off x="11835220" y="13010556"/>
            <a:ext cx="554931" cy="571501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>
              <a:defRPr i="0" sz="2400">
                <a:solidFill>
                  <a:srgbClr val="888888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557" name="Shape 557"/>
          <p:cNvSpPr/>
          <p:nvPr>
            <p:ph type="title"/>
          </p:nvPr>
        </p:nvSpPr>
        <p:spPr>
          <a:xfrm>
            <a:off x="986935" y="0"/>
            <a:ext cx="22024096" cy="17803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8" name="Shape 558"/>
          <p:cNvSpPr/>
          <p:nvPr>
            <p:ph type="body" idx="1"/>
          </p:nvPr>
        </p:nvSpPr>
        <p:spPr>
          <a:xfrm>
            <a:off x="993747" y="2000250"/>
            <a:ext cx="22010473" cy="11715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9" name="Shape 559"/>
          <p:cNvSpPr/>
          <p:nvPr>
            <p:ph type="sldNum" sz="quarter" idx="2"/>
          </p:nvPr>
        </p:nvSpPr>
        <p:spPr>
          <a:xfrm>
            <a:off x="23164924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8" name="Shape 5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9" name="Shape 5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7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Purple">
    <p:bg>
      <p:bgPr>
        <a:solidFill>
          <a:srgbClr val="6A25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title"/>
          </p:nvPr>
        </p:nvSpPr>
        <p:spPr>
          <a:xfrm>
            <a:off x="1022285" y="2687834"/>
            <a:ext cx="22339430" cy="7947424"/>
          </a:xfrm>
          <a:prstGeom prst="rect">
            <a:avLst/>
          </a:prstGeom>
        </p:spPr>
        <p:txBody>
          <a:bodyPr anchor="b"/>
          <a:lstStyle>
            <a:lvl1pPr>
              <a:lnSpc>
                <a:spcPct val="60000"/>
              </a:lnSpc>
              <a:defRPr spc="-670" sz="13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xfrm>
            <a:off x="1013355" y="11304984"/>
            <a:ext cx="22357288" cy="160734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2pPr>
            <a:lvl3pPr marL="390769" indent="-390769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3pPr>
            <a:lvl4pPr marL="564443" indent="-56444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4pPr>
            <a:lvl5pPr marL="725713" indent="-725713">
              <a:lnSpc>
                <a:spcPct val="90000"/>
              </a:lnSpc>
              <a:spcBef>
                <a:spcPts val="0"/>
              </a:spcBef>
              <a:defRPr i="1" sz="4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0" name="Shape 580"/>
          <p:cNvSpPr/>
          <p:nvPr/>
        </p:nvSpPr>
        <p:spPr>
          <a:xfrm flipV="1">
            <a:off x="1013356" y="10893995"/>
            <a:ext cx="2235728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xfrm>
            <a:off x="23144480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 flipV="1">
            <a:off x="1032070" y="1678325"/>
            <a:ext cx="22319862" cy="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589" name="Shape 589"/>
          <p:cNvSpPr/>
          <p:nvPr>
            <p:ph type="title"/>
          </p:nvPr>
        </p:nvSpPr>
        <p:spPr>
          <a:xfrm>
            <a:off x="986935" y="0"/>
            <a:ext cx="22024096" cy="17803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BDC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0" name="Shape 590"/>
          <p:cNvSpPr/>
          <p:nvPr>
            <p:ph type="body" idx="1"/>
          </p:nvPr>
        </p:nvSpPr>
        <p:spPr>
          <a:xfrm>
            <a:off x="993746" y="2000250"/>
            <a:ext cx="22010477" cy="11715750"/>
          </a:xfrm>
          <a:prstGeom prst="rect">
            <a:avLst/>
          </a:prstGeom>
        </p:spPr>
        <p:txBody>
          <a:bodyPr>
            <a:noAutofit/>
          </a:bodyPr>
          <a:lstStyle>
            <a:lvl3pPr marL="661457" indent="-661457"/>
            <a:lvl4pPr marL="1039088" indent="-721590"/>
            <a:lvl5pPr marL="1356588" indent="-72159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" name="Shape 591"/>
          <p:cNvSpPr/>
          <p:nvPr>
            <p:ph type="sldNum" sz="quarter" idx="2"/>
          </p:nvPr>
        </p:nvSpPr>
        <p:spPr>
          <a:xfrm>
            <a:off x="23141522" y="13019484"/>
            <a:ext cx="210469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type="title"/>
          </p:nvPr>
        </p:nvSpPr>
        <p:spPr>
          <a:xfrm>
            <a:off x="1010950" y="4530709"/>
            <a:ext cx="22169041" cy="4625180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9" name="Shape 599"/>
          <p:cNvSpPr/>
          <p:nvPr>
            <p:ph type="body" sz="quarter" idx="1"/>
          </p:nvPr>
        </p:nvSpPr>
        <p:spPr>
          <a:xfrm>
            <a:off x="5969703" y="9155889"/>
            <a:ext cx="12251533" cy="456011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Shape 600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602" name="Shape 602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BDC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 flipV="1">
            <a:off x="1032071" y="1678325"/>
            <a:ext cx="22319858" cy="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5500">
              <a:lnSpc>
                <a:spcPct val="100000"/>
              </a:lnSpc>
              <a:defRPr i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10" name="Shape 610"/>
          <p:cNvSpPr/>
          <p:nvPr>
            <p:ph type="title"/>
          </p:nvPr>
        </p:nvSpPr>
        <p:spPr>
          <a:xfrm>
            <a:off x="986935" y="0"/>
            <a:ext cx="22024096" cy="17803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1" name="Shape 611"/>
          <p:cNvSpPr/>
          <p:nvPr>
            <p:ph type="body" idx="1"/>
          </p:nvPr>
        </p:nvSpPr>
        <p:spPr>
          <a:xfrm>
            <a:off x="993746" y="2000250"/>
            <a:ext cx="22010475" cy="11715750"/>
          </a:xfrm>
          <a:prstGeom prst="rect">
            <a:avLst/>
          </a:prstGeom>
        </p:spPr>
        <p:txBody>
          <a:bodyPr/>
          <a:lstStyle>
            <a:lvl3pPr marL="661457" indent="-661457"/>
            <a:lvl4pPr marL="1039089" indent="-721590"/>
            <a:lvl5pPr marL="1356589" indent="-72159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1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Shape 613"/>
          <p:cNvSpPr/>
          <p:nvPr>
            <p:ph type="sldNum" sz="quarter" idx="2"/>
          </p:nvPr>
        </p:nvSpPr>
        <p:spPr>
          <a:xfrm>
            <a:off x="23164924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title"/>
          </p:nvPr>
        </p:nvSpPr>
        <p:spPr>
          <a:xfrm>
            <a:off x="1010950" y="4530709"/>
            <a:ext cx="22169041" cy="4625181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1" name="Shape 621"/>
          <p:cNvSpPr/>
          <p:nvPr>
            <p:ph type="body" sz="quarter" idx="1"/>
          </p:nvPr>
        </p:nvSpPr>
        <p:spPr>
          <a:xfrm>
            <a:off x="5969703" y="9155889"/>
            <a:ext cx="12251533" cy="4560112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2" name="Shape 622"/>
          <p:cNvSpPr/>
          <p:nvPr/>
        </p:nvSpPr>
        <p:spPr>
          <a:xfrm>
            <a:off x="4674899" y="5458971"/>
            <a:ext cx="14841144" cy="35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5500">
              <a:lnSpc>
                <a:spcPct val="100000"/>
              </a:lnSpc>
              <a:defRPr i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23" name="Shape 623"/>
          <p:cNvSpPr/>
          <p:nvPr/>
        </p:nvSpPr>
        <p:spPr>
          <a:xfrm>
            <a:off x="4666924" y="8227176"/>
            <a:ext cx="14857093" cy="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5500">
              <a:lnSpc>
                <a:spcPct val="100000"/>
              </a:lnSpc>
              <a:defRPr i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24" name="Shape 624"/>
          <p:cNvSpPr/>
          <p:nvPr>
            <p:ph type="sldNum" sz="quarter" idx="2"/>
          </p:nvPr>
        </p:nvSpPr>
        <p:spPr>
          <a:xfrm>
            <a:off x="17264732" y="12712700"/>
            <a:ext cx="210469" cy="2159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type="title"/>
          </p:nvPr>
        </p:nvSpPr>
        <p:spPr>
          <a:xfrm>
            <a:off x="1086473" y="0"/>
            <a:ext cx="22071926" cy="2714625"/>
          </a:xfrm>
          <a:prstGeom prst="rect">
            <a:avLst/>
          </a:prstGeom>
        </p:spPr>
        <p:txBody>
          <a:bodyPr/>
          <a:lstStyle>
            <a:lvl1pPr algn="ctr">
              <a:defRPr spc="-296" sz="7400"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2" name="Shape 632"/>
          <p:cNvSpPr/>
          <p:nvPr>
            <p:ph type="sldNum" sz="quarter" idx="2"/>
          </p:nvPr>
        </p:nvSpPr>
        <p:spPr>
          <a:xfrm>
            <a:off x="23094722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3" name="Shape 633"/>
          <p:cNvSpPr/>
          <p:nvPr/>
        </p:nvSpPr>
        <p:spPr>
          <a:xfrm>
            <a:off x="5809105" y="2214337"/>
            <a:ext cx="1262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634" name="Shape 634"/>
          <p:cNvSpPr/>
          <p:nvPr/>
        </p:nvSpPr>
        <p:spPr>
          <a:xfrm flipV="1">
            <a:off x="5809131" y="516862"/>
            <a:ext cx="12626610" cy="6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2" name="Shape 6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3" name="Shape 6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4" name="Shape 644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algn="l" defTabSz="457200">
              <a:lnSpc>
                <a:spcPct val="100000"/>
              </a:lnSpc>
              <a:defRPr i="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652" name="Shape 652"/>
          <p:cNvSpPr/>
          <p:nvPr>
            <p:ph type="title"/>
          </p:nvPr>
        </p:nvSpPr>
        <p:spPr>
          <a:xfrm>
            <a:off x="986935" y="0"/>
            <a:ext cx="22024096" cy="178038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3" name="Shape 653"/>
          <p:cNvSpPr/>
          <p:nvPr>
            <p:ph type="body" idx="1"/>
          </p:nvPr>
        </p:nvSpPr>
        <p:spPr>
          <a:xfrm>
            <a:off x="993747" y="2000250"/>
            <a:ext cx="22010473" cy="11715750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4" name="Shape 654"/>
          <p:cNvSpPr/>
          <p:nvPr>
            <p:ph type="sldNum" sz="quarter" idx="2"/>
          </p:nvPr>
        </p:nvSpPr>
        <p:spPr>
          <a:xfrm>
            <a:off x="23164924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2" name="Shape 6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3" name="Shape 6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64" name="TW_Logo_noTag_bl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25077" y="554236"/>
            <a:ext cx="4326435" cy="671909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 flipV="1">
            <a:off x="1032071" y="1678325"/>
            <a:ext cx="22319858" cy="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5500">
              <a:lnSpc>
                <a:spcPct val="100000"/>
              </a:lnSpc>
              <a:defRPr i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73" name="Shape 673"/>
          <p:cNvSpPr/>
          <p:nvPr>
            <p:ph type="title"/>
          </p:nvPr>
        </p:nvSpPr>
        <p:spPr>
          <a:xfrm>
            <a:off x="986935" y="0"/>
            <a:ext cx="22024096" cy="178038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78F3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4" name="Shape 674"/>
          <p:cNvSpPr/>
          <p:nvPr>
            <p:ph type="body" idx="1"/>
          </p:nvPr>
        </p:nvSpPr>
        <p:spPr>
          <a:xfrm>
            <a:off x="993746" y="2000250"/>
            <a:ext cx="22010475" cy="11715750"/>
          </a:xfrm>
          <a:prstGeom prst="rect">
            <a:avLst/>
          </a:prstGeom>
        </p:spPr>
        <p:txBody>
          <a:bodyPr/>
          <a:lstStyle>
            <a:lvl3pPr marL="661457" indent="-661457"/>
            <a:lvl4pPr marL="1039089" indent="-721590"/>
            <a:lvl5pPr marL="1356589" indent="-72159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7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>
            <p:ph type="sldNum" sz="quarter" idx="2"/>
          </p:nvPr>
        </p:nvSpPr>
        <p:spPr>
          <a:xfrm>
            <a:off x="23164924" y="13019484"/>
            <a:ext cx="210468" cy="215901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Italic"/>
                <a:ea typeface="Open Sans Italic"/>
                <a:cs typeface="Open Sans Italic"/>
                <a:sym typeface="Open Sans Ital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84" name="Shape 6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5" name="Shape 6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Shape 687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Shape 695"/>
          <p:cNvSpPr/>
          <p:nvPr/>
        </p:nvSpPr>
        <p:spPr>
          <a:xfrm>
            <a:off x="2" y="672354"/>
            <a:ext cx="1640540" cy="753037"/>
          </a:xfrm>
          <a:prstGeom prst="rect">
            <a:avLst/>
          </a:prstGeom>
          <a:solidFill>
            <a:srgbClr val="1D8DE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i="0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6" name="Shape 696"/>
          <p:cNvSpPr/>
          <p:nvPr/>
        </p:nvSpPr>
        <p:spPr>
          <a:xfrm>
            <a:off x="1640541" y="672354"/>
            <a:ext cx="2787081" cy="753037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lnSpc>
                <a:spcPct val="100000"/>
              </a:lnSpc>
              <a:defRPr i="0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97" name="Shape 697"/>
          <p:cNvSpPr/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</p:spPr>
        <p:txBody>
          <a:bodyPr wrap="square" lIns="91439" tIns="91439" rIns="91439" bIns="91439" anchor="ctr"/>
          <a:lstStyle>
            <a:lvl1pPr defTabSz="1828800">
              <a:defRPr i="0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5887598" y="2214337"/>
            <a:ext cx="1262666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lnSpc>
                <a:spcPct val="100000"/>
              </a:lnSpc>
              <a:defRPr i="0" sz="160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705" name="Shape 705"/>
          <p:cNvSpPr/>
          <p:nvPr/>
        </p:nvSpPr>
        <p:spPr>
          <a:xfrm flipV="1">
            <a:off x="5887624" y="516862"/>
            <a:ext cx="12626611" cy="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lnSpc>
                <a:spcPct val="100000"/>
              </a:lnSpc>
              <a:defRPr i="0" sz="1600">
                <a:latin typeface="+mn-lt"/>
                <a:ea typeface="+mn-ea"/>
                <a:cs typeface="+mn-cs"/>
                <a:sym typeface="Menlo"/>
              </a:defRPr>
            </a:pPr>
          </a:p>
        </p:txBody>
      </p:sp>
      <p:sp>
        <p:nvSpPr>
          <p:cNvPr id="706" name="Shape 706"/>
          <p:cNvSpPr/>
          <p:nvPr>
            <p:ph type="title"/>
          </p:nvPr>
        </p:nvSpPr>
        <p:spPr>
          <a:xfrm>
            <a:off x="5887640" y="669726"/>
            <a:ext cx="12608720" cy="1375173"/>
          </a:xfrm>
          <a:prstGeom prst="rect">
            <a:avLst/>
          </a:prstGeom>
        </p:spPr>
        <p:txBody>
          <a:bodyPr/>
          <a:lstStyle>
            <a:lvl1pPr algn="ctr" defTabSz="821531">
              <a:defRPr spc="-296" sz="7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7" name="Shape 707"/>
          <p:cNvSpPr/>
          <p:nvPr>
            <p:ph type="sldNum" sz="quarter" idx="2"/>
          </p:nvPr>
        </p:nvSpPr>
        <p:spPr>
          <a:xfrm>
            <a:off x="20449833" y="13019484"/>
            <a:ext cx="351433" cy="384175"/>
          </a:xfrm>
          <a:prstGeom prst="rect">
            <a:avLst/>
          </a:prstGeom>
        </p:spPr>
        <p:txBody>
          <a:bodyPr lIns="71436" tIns="71436" rIns="71436" bIns="71436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A2569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6805" y="565149"/>
            <a:ext cx="4375557" cy="65007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sldNum" sz="quarter" idx="2"/>
          </p:nvPr>
        </p:nvSpPr>
        <p:spPr>
          <a:xfrm>
            <a:off x="23166833" y="13019484"/>
            <a:ext cx="208559" cy="241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TW_Logo_noTag_bl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9851" y="1096897"/>
            <a:ext cx="5768579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Shape 715"/>
          <p:cNvSpPr/>
          <p:nvPr/>
        </p:nvSpPr>
        <p:spPr>
          <a:xfrm>
            <a:off x="4780359" y="6179120"/>
            <a:ext cx="14841142" cy="3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lnSpc>
                <a:spcPct val="100000"/>
              </a:lnSpc>
              <a:defRPr i="0"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4772385" y="8947323"/>
            <a:ext cx="14857089" cy="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lnSpc>
                <a:spcPct val="100000"/>
              </a:lnSpc>
              <a:defRPr i="0"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7" name="Shape 717"/>
          <p:cNvSpPr/>
          <p:nvPr>
            <p:ph type="body" sz="quarter" idx="13"/>
          </p:nvPr>
        </p:nvSpPr>
        <p:spPr>
          <a:xfrm>
            <a:off x="9210459" y="4196754"/>
            <a:ext cx="5945975" cy="1054101"/>
          </a:xfrm>
          <a:prstGeom prst="rect">
            <a:avLst/>
          </a:prstGeom>
          <a:solidFill>
            <a:srgbClr val="00B56E"/>
          </a:solidFill>
        </p:spPr>
        <p:txBody>
          <a:bodyPr wrap="none" lIns="232171" tIns="232171" rIns="232171" bIns="232171" anchor="ctr">
            <a:spAutoFit/>
          </a:bodyPr>
          <a:lstStyle>
            <a:lvl1pPr algn="ctr" defTabSz="821531">
              <a:lnSpc>
                <a:spcPct val="90000"/>
              </a:lnSpc>
              <a:spcBef>
                <a:spcPts val="0"/>
              </a:spcBef>
              <a:defRPr b="1" i="1" spc="608" sz="3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718" name="Shape 718"/>
          <p:cNvSpPr/>
          <p:nvPr>
            <p:ph type="title"/>
          </p:nvPr>
        </p:nvSpPr>
        <p:spPr>
          <a:xfrm>
            <a:off x="3807023" y="6223992"/>
            <a:ext cx="16769954" cy="2678907"/>
          </a:xfrm>
          <a:prstGeom prst="rect">
            <a:avLst/>
          </a:prstGeom>
        </p:spPr>
        <p:txBody>
          <a:bodyPr lIns="71436" tIns="71436" rIns="71436" bIns="71436"/>
          <a:lstStyle>
            <a:lvl1pPr algn="ctr" defTabSz="821531">
              <a:lnSpc>
                <a:spcPct val="60000"/>
              </a:lnSpc>
              <a:defRPr spc="-590" sz="11800">
                <a:solidFill>
                  <a:srgbClr val="00B56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9" name="Shape 719"/>
          <p:cNvSpPr/>
          <p:nvPr>
            <p:ph type="body" sz="quarter" idx="1"/>
          </p:nvPr>
        </p:nvSpPr>
        <p:spPr>
          <a:xfrm>
            <a:off x="6066234" y="9304734"/>
            <a:ext cx="12251532" cy="323254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21531">
              <a:spcBef>
                <a:spcPts val="0"/>
              </a:spcBef>
              <a:defRPr i="1" sz="3800"/>
            </a:lvl1pPr>
            <a:lvl2pPr algn="ctr" defTabSz="821531">
              <a:spcBef>
                <a:spcPts val="0"/>
              </a:spcBef>
              <a:defRPr i="1" sz="3800"/>
            </a:lvl2pPr>
            <a:lvl3pPr marL="0" indent="0" algn="ctr" defTabSz="821531">
              <a:spcBef>
                <a:spcPts val="0"/>
              </a:spcBef>
              <a:buSzTx/>
              <a:buNone/>
              <a:defRPr i="1" sz="3800"/>
            </a:lvl3pPr>
            <a:lvl4pPr marL="0" indent="0" algn="ctr" defTabSz="821531">
              <a:spcBef>
                <a:spcPts val="0"/>
              </a:spcBef>
              <a:buSzTx/>
              <a:buNone/>
              <a:defRPr i="1" sz="3800"/>
            </a:lvl4pPr>
            <a:lvl5pPr marL="0" indent="0" algn="ctr" defTabSz="821531">
              <a:spcBef>
                <a:spcPts val="0"/>
              </a:spcBef>
              <a:buSzTx/>
              <a:buNone/>
              <a:defRPr i="1"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0" name="Shape 720"/>
          <p:cNvSpPr/>
          <p:nvPr>
            <p:ph type="sldNum" sz="quarter" idx="2"/>
          </p:nvPr>
        </p:nvSpPr>
        <p:spPr>
          <a:xfrm>
            <a:off x="11952883" y="13019484"/>
            <a:ext cx="460375" cy="498475"/>
          </a:xfrm>
          <a:prstGeom prst="rect">
            <a:avLst/>
          </a:prstGeom>
        </p:spPr>
        <p:txBody>
          <a:bodyPr lIns="71436" tIns="71436" rIns="71436" bIns="71436"/>
          <a:lstStyle>
            <a:lvl1pPr algn="ctr" defTabSz="821531">
              <a:defRPr i="0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body" idx="1"/>
          </p:nvPr>
        </p:nvSpPr>
        <p:spPr>
          <a:xfrm>
            <a:off x="4914304" y="982265"/>
            <a:ext cx="14555392" cy="117336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821531">
              <a:lnSpc>
                <a:spcPct val="120000"/>
              </a:lnSpc>
              <a:spcBef>
                <a:spcPts val="3300"/>
              </a:spcBef>
              <a:defRPr i="1" sz="6600">
                <a:solidFill>
                  <a:srgbClr val="00B56E"/>
                </a:solidFill>
              </a:defRPr>
            </a:lvl1pPr>
            <a:lvl2pPr algn="ctr" defTabSz="821531">
              <a:spcBef>
                <a:spcPts val="3300"/>
              </a:spcBef>
              <a:defRPr sz="3600"/>
            </a:lvl2pPr>
            <a:lvl3pPr marL="0" indent="0" algn="ctr" defTabSz="821531">
              <a:spcBef>
                <a:spcPts val="3300"/>
              </a:spcBef>
              <a:buSzTx/>
              <a:buFont typeface="Lucida Grande"/>
              <a:buNone/>
              <a:defRPr sz="3600"/>
            </a:lvl3pPr>
            <a:lvl4pPr marL="0" indent="0" algn="ctr" defTabSz="821531">
              <a:spcBef>
                <a:spcPts val="3300"/>
              </a:spcBef>
              <a:buSzTx/>
              <a:buFont typeface="Lucida Grande"/>
              <a:buNone/>
              <a:defRPr sz="2400"/>
            </a:lvl4pPr>
            <a:lvl5pPr marL="0" indent="0" algn="ctr" defTabSz="821531">
              <a:spcBef>
                <a:spcPts val="3300"/>
              </a:spcBef>
              <a:buSzTx/>
              <a:buFont typeface="Lucida Grande"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8" name="Shape 728"/>
          <p:cNvSpPr/>
          <p:nvPr>
            <p:ph type="sldNum" sz="quarter" idx="2"/>
          </p:nvPr>
        </p:nvSpPr>
        <p:spPr>
          <a:xfrm>
            <a:off x="20449833" y="13019484"/>
            <a:ext cx="351433" cy="384175"/>
          </a:xfrm>
          <a:prstGeom prst="rect">
            <a:avLst/>
          </a:prstGeom>
        </p:spPr>
        <p:txBody>
          <a:bodyPr lIns="71436" tIns="71436" rIns="71436" bIns="71436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lnSpc>
                <a:spcPct val="100000"/>
              </a:lnSpc>
              <a:defRPr cap="none" spc="0" sz="8800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6" name="Shape 736"/>
          <p:cNvSpPr/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spcBef>
                <a:spcPts val="1500"/>
              </a:spcBef>
              <a:defRPr sz="6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indent="457200" algn="ctr" defTabSz="914400">
              <a:spcBef>
                <a:spcPts val="1500"/>
              </a:spcBef>
              <a:defRPr sz="6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7" name="Shape 737"/>
          <p:cNvSpPr/>
          <p:nvPr>
            <p:ph type="sldNum" sz="quarter" idx="2"/>
          </p:nvPr>
        </p:nvSpPr>
        <p:spPr>
          <a:xfrm>
            <a:off x="19888301" y="12833984"/>
            <a:ext cx="533299" cy="4876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defRPr i="0" sz="2400">
                <a:solidFill>
                  <a:srgbClr val="888888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lnSpc>
                <a:spcPct val="100000"/>
              </a:lnSpc>
              <a:defRPr cap="none" spc="0" sz="8800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5" name="Shape 745"/>
          <p:cNvSpPr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buChar char="•"/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华文细黑"/>
                <a:ea typeface="华文细黑"/>
                <a:cs typeface="华文细黑"/>
                <a:sym typeface="华文细黑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华文细黑"/>
                <a:ea typeface="华文细黑"/>
                <a:cs typeface="华文细黑"/>
                <a:sym typeface="华文细黑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华文细黑"/>
                <a:ea typeface="华文细黑"/>
                <a:cs typeface="华文细黑"/>
                <a:sym typeface="华文细黑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6" name="Shape 746"/>
          <p:cNvSpPr/>
          <p:nvPr>
            <p:ph type="sldNum" sz="quarter" idx="2"/>
          </p:nvPr>
        </p:nvSpPr>
        <p:spPr>
          <a:xfrm>
            <a:off x="19917052" y="12802235"/>
            <a:ext cx="504548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defRPr i="0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结束页">
    <p:bg>
      <p:bgPr>
        <a:solidFill>
          <a:srgbClr val="9293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/>
        </p:nvSpPr>
        <p:spPr>
          <a:xfrm>
            <a:off x="7066329" y="4643217"/>
            <a:ext cx="10269202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lnSpc>
                <a:spcPct val="100000"/>
              </a:lnSpc>
              <a:defRPr i="0" sz="16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754" name="TW_Logo_noTag_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0921" y="11751468"/>
            <a:ext cx="5786439" cy="898652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hape 755"/>
          <p:cNvSpPr/>
          <p:nvPr>
            <p:ph type="body" sz="quarter" idx="13"/>
          </p:nvPr>
        </p:nvSpPr>
        <p:spPr>
          <a:xfrm>
            <a:off x="7072951" y="4661296"/>
            <a:ext cx="10269142" cy="3715494"/>
          </a:xfrm>
          <a:prstGeom prst="rect">
            <a:avLst/>
          </a:prstGeom>
          <a:solidFill>
            <a:srgbClr val="929396"/>
          </a:solidFill>
          <a:effectLst>
            <a:outerShdw sx="100000" sy="100000" kx="0" ky="0" algn="b" rotWithShape="0" blurRad="12700" dist="25400" dir="5400000">
              <a:srgbClr val="FFFFFF"/>
            </a:outerShdw>
          </a:effectLst>
        </p:spPr>
        <p:txBody>
          <a:bodyPr lIns="357187" tIns="357187" rIns="357187" bIns="357187">
            <a:spAutoFit/>
          </a:bodyPr>
          <a:lstStyle/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有问题请联系</a:t>
            </a: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中国区</a:t>
            </a:r>
            <a:r>
              <a:rPr i="0">
                <a:latin typeface="Open Sans"/>
                <a:ea typeface="Open Sans"/>
                <a:cs typeface="Open Sans"/>
                <a:sym typeface="Open Sans"/>
              </a:rPr>
              <a:t> UX </a:t>
            </a:r>
            <a:r>
              <a:t>团队</a:t>
            </a: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xdchina@thoughtworks.com</a:t>
            </a:r>
          </a:p>
        </p:txBody>
      </p:sp>
      <p:sp>
        <p:nvSpPr>
          <p:cNvPr id="756" name="Shape 756"/>
          <p:cNvSpPr/>
          <p:nvPr>
            <p:ph type="body" sz="quarter" idx="14"/>
          </p:nvPr>
        </p:nvSpPr>
        <p:spPr>
          <a:xfrm>
            <a:off x="3807023" y="1223367"/>
            <a:ext cx="16769954" cy="2678907"/>
          </a:xfrm>
          <a:prstGeom prst="rect">
            <a:avLst/>
          </a:prstGeom>
        </p:spPr>
        <p:txBody>
          <a:bodyPr lIns="71436" tIns="71436" rIns="71436" bIns="71436" anchor="ctr"/>
          <a:lstStyle>
            <a:lvl1pPr algn="ctr" defTabSz="821531">
              <a:lnSpc>
                <a:spcPct val="60000"/>
              </a:lnSpc>
              <a:spcBef>
                <a:spcPts val="0"/>
              </a:spcBef>
              <a:defRPr b="1" baseline="5932" cap="all" spc="0" sz="11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结束语</a:t>
            </a:r>
          </a:p>
        </p:txBody>
      </p:sp>
      <p:sp>
        <p:nvSpPr>
          <p:cNvPr id="757" name="Shape 757"/>
          <p:cNvSpPr/>
          <p:nvPr>
            <p:ph type="sldNum" sz="quarter" idx="2"/>
          </p:nvPr>
        </p:nvSpPr>
        <p:spPr>
          <a:xfrm>
            <a:off x="11944400" y="13019484"/>
            <a:ext cx="477341" cy="511175"/>
          </a:xfrm>
          <a:prstGeom prst="rect">
            <a:avLst/>
          </a:prstGeom>
        </p:spPr>
        <p:txBody>
          <a:bodyPr lIns="71436" tIns="71436" rIns="71436" bIns="71436"/>
          <a:lstStyle>
            <a:lvl1pPr algn="ctr" defTabSz="821531">
              <a:lnSpc>
                <a:spcPct val="90000"/>
              </a:lnSpc>
              <a:defRPr i="0" sz="240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Shape 78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10950" y="5503845"/>
            <a:ext cx="22169041" cy="2678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60000"/>
              </a:lnSpc>
              <a:defRPr spc="-590" sz="11800">
                <a:solidFill>
                  <a:srgbClr val="9E785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5969703" y="9155889"/>
            <a:ext cx="12251533" cy="32325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ts val="0"/>
              </a:spcBef>
              <a:defRPr i="1"/>
            </a:lvl1pPr>
            <a:lvl2pPr algn="ctr">
              <a:lnSpc>
                <a:spcPct val="90000"/>
              </a:lnSpc>
              <a:spcBef>
                <a:spcPts val="0"/>
              </a:spcBef>
              <a:defRPr i="1"/>
            </a:lvl2pPr>
            <a:lvl3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3pPr>
            <a:lvl4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4pPr>
            <a:lvl5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i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1181" y="1350897"/>
            <a:ext cx="5768580" cy="89587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4674899" y="5458972"/>
            <a:ext cx="14841143" cy="35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Shape 92"/>
          <p:cNvSpPr/>
          <p:nvPr/>
        </p:nvSpPr>
        <p:spPr>
          <a:xfrm>
            <a:off x="4666924" y="8227175"/>
            <a:ext cx="14857091" cy="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3" name="Shape 93"/>
          <p:cNvSpPr/>
          <p:nvPr/>
        </p:nvSpPr>
        <p:spPr>
          <a:xfrm>
            <a:off x="7749385" y="3123786"/>
            <a:ext cx="8692169" cy="1327943"/>
          </a:xfrm>
          <a:prstGeom prst="rect">
            <a:avLst/>
          </a:prstGeom>
          <a:solidFill>
            <a:srgbClr val="9E7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32171" tIns="232171" rIns="232171" bIns="232171" anchor="ctr">
            <a:spAutoFit/>
          </a:bodyPr>
          <a:lstStyle>
            <a:lvl1pPr>
              <a:defRPr b="1" spc="9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xfrm>
            <a:off x="11785600" y="12712700"/>
            <a:ext cx="5689600" cy="736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1032071" y="1678325"/>
            <a:ext cx="22319858" cy="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986935" y="381198"/>
            <a:ext cx="22024096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93747" y="2000250"/>
            <a:ext cx="22010473" cy="1073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143433" y="13019484"/>
            <a:ext cx="208559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100000"/>
              </a:lnSpc>
              <a:defRPr sz="1400">
                <a:solidFill>
                  <a:srgbClr val="92939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1pPr>
      <a:lvl2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2pPr>
      <a:lvl3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3pPr>
      <a:lvl4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4pPr>
      <a:lvl5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5pPr>
      <a:lvl6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6pPr>
      <a:lvl7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7pPr>
      <a:lvl8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8pPr>
      <a:lvl9pPr marL="0" marR="0" indent="0" algn="l" defTabSz="584200" rtl="0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200" strike="noStrike" sz="5000" u="none">
          <a:ln>
            <a:noFill/>
          </a:ln>
          <a:solidFill>
            <a:srgbClr val="808285"/>
          </a:solidFill>
          <a:uFillTx/>
          <a:latin typeface="Open Sans Extrabold"/>
          <a:ea typeface="Open Sans Extrabold"/>
          <a:cs typeface="Open Sans Extrabold"/>
          <a:sym typeface="Open Sans Extrabold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661457" marR="0" indent="-661457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20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1039090" marR="0" indent="-72159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2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1356590" marR="0" indent="-72159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2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086428" marR="0" indent="-1133927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403928" marR="0" indent="-1133927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721428" marR="0" indent="-1133927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038928" marR="0" indent="-1133928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1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user-service.company.com/users/73ebf4da65b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roduct-api/v1/products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://product-api/v2/product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6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3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hyperlink" Target="mailto:jakimli@thoughtworks.com?subject=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微服务好处 - 伸缩</a:t>
            </a:r>
          </a:p>
        </p:txBody>
      </p:sp>
      <p:sp>
        <p:nvSpPr>
          <p:cNvPr id="813" name="Shape 813"/>
          <p:cNvSpPr/>
          <p:nvPr/>
        </p:nvSpPr>
        <p:spPr>
          <a:xfrm>
            <a:off x="2193264" y="3251038"/>
            <a:ext cx="2428875" cy="80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伸缩</a:t>
            </a:r>
          </a:p>
        </p:txBody>
      </p:sp>
      <p:pic>
        <p:nvPicPr>
          <p:cNvPr id="814" name="Screen Shot 2017-09-05 at 10.19.5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5435" y="3898506"/>
            <a:ext cx="18689470" cy="9079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微服务好处 - 部署</a:t>
            </a:r>
          </a:p>
        </p:txBody>
      </p:sp>
      <p:sp>
        <p:nvSpPr>
          <p:cNvPr id="819" name="Shape 819"/>
          <p:cNvSpPr/>
          <p:nvPr/>
        </p:nvSpPr>
        <p:spPr>
          <a:xfrm>
            <a:off x="3147529" y="3697608"/>
            <a:ext cx="4410075" cy="179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部署简单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发布更迅速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微服务好处 - 可替换</a:t>
            </a:r>
          </a:p>
        </p:txBody>
      </p:sp>
      <p:sp>
        <p:nvSpPr>
          <p:cNvPr id="824" name="Shape 824"/>
          <p:cNvSpPr/>
          <p:nvPr/>
        </p:nvSpPr>
        <p:spPr>
          <a:xfrm>
            <a:off x="2921519" y="3565102"/>
            <a:ext cx="3749675" cy="80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可替换性</a:t>
            </a:r>
          </a:p>
        </p:txBody>
      </p:sp>
      <p:pic>
        <p:nvPicPr>
          <p:cNvPr id="825" name="Screen Shot 2017-09-05 at 10.30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6168" y="2383776"/>
            <a:ext cx="12784243" cy="1079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44841" y="8009943"/>
            <a:ext cx="1117675" cy="1117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微服务也有坏处</a:t>
            </a:r>
          </a:p>
        </p:txBody>
      </p:sp>
      <p:sp>
        <p:nvSpPr>
          <p:cNvPr id="831" name="Shape 831"/>
          <p:cNvSpPr/>
          <p:nvPr/>
        </p:nvSpPr>
        <p:spPr>
          <a:xfrm>
            <a:off x="2971744" y="3578992"/>
            <a:ext cx="10038664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没有免费的午餐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微服务不是银弹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更多的零件（moving parts）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分布式系统的挑战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划分微服务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基本原则</a:t>
            </a:r>
          </a:p>
        </p:txBody>
      </p:sp>
      <p:sp>
        <p:nvSpPr>
          <p:cNvPr id="838" name="Shape 838"/>
          <p:cNvSpPr/>
          <p:nvPr/>
        </p:nvSpPr>
        <p:spPr>
          <a:xfrm>
            <a:off x="5612970" y="3565102"/>
            <a:ext cx="3254375" cy="179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高类聚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低耦合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限界上下文</a:t>
            </a:r>
          </a:p>
        </p:txBody>
      </p:sp>
      <p:sp>
        <p:nvSpPr>
          <p:cNvPr id="843" name="Shape 843"/>
          <p:cNvSpPr/>
          <p:nvPr/>
        </p:nvSpPr>
        <p:spPr>
          <a:xfrm>
            <a:off x="590519" y="3385039"/>
            <a:ext cx="5895975" cy="476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明显的边界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显示的接口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一个可能有多个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共享模型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隐藏模型</a:t>
            </a:r>
          </a:p>
        </p:txBody>
      </p:sp>
      <p:pic>
        <p:nvPicPr>
          <p:cNvPr id="844" name="Screen Shot 2017-09-05 at 11.31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6546" y="4043863"/>
            <a:ext cx="16296654" cy="8452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注意事项</a:t>
            </a:r>
          </a:p>
        </p:txBody>
      </p:sp>
      <p:sp>
        <p:nvSpPr>
          <p:cNvPr id="849" name="Shape 849"/>
          <p:cNvSpPr/>
          <p:nvPr/>
        </p:nvSpPr>
        <p:spPr>
          <a:xfrm>
            <a:off x="5713753" y="3615593"/>
            <a:ext cx="7216775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不需要做过早的分离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思考业务能力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切忌贫血CRUD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逐步分解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服务集成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原则</a:t>
            </a:r>
          </a:p>
        </p:txBody>
      </p:sp>
      <p:sp>
        <p:nvSpPr>
          <p:cNvPr id="858" name="Shape 858"/>
          <p:cNvSpPr/>
          <p:nvPr/>
        </p:nvSpPr>
        <p:spPr>
          <a:xfrm>
            <a:off x="3505310" y="3547268"/>
            <a:ext cx="17755362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避免巨大变化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使API与特定技术无关（Technology-Agnostic ）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让消费者简单的使用API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隐藏实现细节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769" name="Shape 769"/>
          <p:cNvSpPr/>
          <p:nvPr/>
        </p:nvSpPr>
        <p:spPr>
          <a:xfrm>
            <a:off x="3277530" y="3898506"/>
            <a:ext cx="4575175" cy="674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微服务基础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划分微服务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服务集成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部署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测试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监控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安全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方式</a:t>
            </a:r>
          </a:p>
        </p:txBody>
      </p:sp>
      <p:sp>
        <p:nvSpPr>
          <p:cNvPr id="863" name="Shape 863"/>
          <p:cNvSpPr/>
          <p:nvPr/>
        </p:nvSpPr>
        <p:spPr>
          <a:xfrm>
            <a:off x="2208289" y="2916591"/>
            <a:ext cx="17755362" cy="179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同步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异步</a:t>
            </a:r>
          </a:p>
        </p:txBody>
      </p:sp>
      <p:pic>
        <p:nvPicPr>
          <p:cNvPr id="864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9353" r="2103" b="0"/>
          <a:stretch>
            <a:fillRect/>
          </a:stretch>
        </p:blipFill>
        <p:spPr>
          <a:xfrm>
            <a:off x="6054116" y="2580230"/>
            <a:ext cx="18108671" cy="12588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roup 871"/>
          <p:cNvGrpSpPr/>
          <p:nvPr/>
        </p:nvGrpSpPr>
        <p:grpSpPr>
          <a:xfrm>
            <a:off x="5773095" y="6595353"/>
            <a:ext cx="18415001" cy="7010401"/>
            <a:chOff x="0" y="0"/>
            <a:chExt cx="18415000" cy="7010400"/>
          </a:xfrm>
        </p:grpSpPr>
        <p:pic>
          <p:nvPicPr>
            <p:cNvPr id="868" name="Screen Shot 2017-09-06 at 12.36.55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415000" cy="701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69" name="Shape 869"/>
            <p:cNvSpPr/>
            <p:nvPr/>
          </p:nvSpPr>
          <p:spPr>
            <a:xfrm>
              <a:off x="5706117" y="4059305"/>
              <a:ext cx="1425575" cy="1031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/>
            <a:p>
              <a:pPr/>
              <a:r>
                <a:t>事件</a:t>
              </a:r>
            </a:p>
          </p:txBody>
        </p:sp>
        <p:sp>
          <p:nvSpPr>
            <p:cNvPr id="870" name="Shape 870"/>
            <p:cNvSpPr/>
            <p:nvPr/>
          </p:nvSpPr>
          <p:spPr>
            <a:xfrm>
              <a:off x="10061947" y="1624688"/>
              <a:ext cx="2695575" cy="1031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/>
            <a:p>
              <a:pPr/>
              <a:r>
                <a:t>订阅监听</a:t>
              </a:r>
            </a:p>
          </p:txBody>
        </p:sp>
      </p:grpSp>
      <p:grpSp>
        <p:nvGrpSpPr>
          <p:cNvPr id="876" name="Group 876"/>
          <p:cNvGrpSpPr/>
          <p:nvPr/>
        </p:nvGrpSpPr>
        <p:grpSpPr>
          <a:xfrm>
            <a:off x="-330471" y="-75930"/>
            <a:ext cx="13436601" cy="7188201"/>
            <a:chOff x="0" y="0"/>
            <a:chExt cx="13436600" cy="7188200"/>
          </a:xfrm>
        </p:grpSpPr>
        <p:pic>
          <p:nvPicPr>
            <p:cNvPr id="872" name="Screen Shot 2017-09-06 at 12.34.31 A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436600" cy="718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3" name="Shape 873"/>
            <p:cNvSpPr/>
            <p:nvPr/>
          </p:nvSpPr>
          <p:spPr>
            <a:xfrm>
              <a:off x="4916555" y="5931609"/>
              <a:ext cx="2695575" cy="1031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/>
            <a:p>
              <a:pPr/>
              <a:r>
                <a:t>欢迎邮件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4735512" y="3496992"/>
              <a:ext cx="3965575" cy="1031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/>
            <a:p>
              <a:pPr/>
              <a:r>
                <a:t>寄送欢迎包裹</a:t>
              </a:r>
            </a:p>
          </p:txBody>
        </p:sp>
        <p:sp>
          <p:nvSpPr>
            <p:cNvPr id="875" name="Shape 875"/>
            <p:cNvSpPr/>
            <p:nvPr/>
          </p:nvSpPr>
          <p:spPr>
            <a:xfrm>
              <a:off x="4473406" y="1289354"/>
              <a:ext cx="3965575" cy="1031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/>
            <a:p>
              <a:pPr/>
              <a:r>
                <a:t>创建积分账户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可能的集成方式 - 共享数据库</a:t>
            </a:r>
          </a:p>
        </p:txBody>
      </p:sp>
      <p:sp>
        <p:nvSpPr>
          <p:cNvPr id="881" name="Shape 881"/>
          <p:cNvSpPr/>
          <p:nvPr/>
        </p:nvSpPr>
        <p:spPr>
          <a:xfrm>
            <a:off x="2824374" y="3231930"/>
            <a:ext cx="17755362" cy="2784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暴露了实现细节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在数据库强耦合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技术强相关</a:t>
            </a:r>
          </a:p>
        </p:txBody>
      </p:sp>
      <p:pic>
        <p:nvPicPr>
          <p:cNvPr id="882" name="Screen Shot 2017-09-06 at 12.16.0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10632" y="7830059"/>
            <a:ext cx="15657633" cy="4760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可能的集成方式 - RPC</a:t>
            </a:r>
          </a:p>
        </p:txBody>
      </p:sp>
      <p:sp>
        <p:nvSpPr>
          <p:cNvPr id="887" name="Shape 887"/>
          <p:cNvSpPr/>
          <p:nvPr/>
        </p:nvSpPr>
        <p:spPr>
          <a:xfrm>
            <a:off x="2435268" y="3898506"/>
            <a:ext cx="17755362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Remote Procedure Call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SOAP, Thrift, Protocol buffers, RMI, Dubbo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客户端需要一个client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有些实现方式与技术强相关</a:t>
            </a:r>
          </a:p>
        </p:txBody>
      </p:sp>
      <p:pic>
        <p:nvPicPr>
          <p:cNvPr id="8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79762" y="6135451"/>
            <a:ext cx="8425989" cy="7408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可能的集成方式 - REST</a:t>
            </a:r>
          </a:p>
        </p:txBody>
      </p:sp>
      <p:sp>
        <p:nvSpPr>
          <p:cNvPr id="893" name="Shape 893"/>
          <p:cNvSpPr/>
          <p:nvPr/>
        </p:nvSpPr>
        <p:spPr>
          <a:xfrm>
            <a:off x="3244755" y="4190336"/>
            <a:ext cx="17755362" cy="27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技术无关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通常HTTP，性能问题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不容易stub</a:t>
            </a:r>
          </a:p>
        </p:txBody>
      </p:sp>
      <p:pic>
        <p:nvPicPr>
          <p:cNvPr id="8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5983" y="7841979"/>
            <a:ext cx="14045142" cy="4791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异步 Event Stream</a:t>
            </a:r>
          </a:p>
        </p:txBody>
      </p:sp>
      <p:pic>
        <p:nvPicPr>
          <p:cNvPr id="899" name="Screen Shot 2017-09-06 at 10.53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551" y="2744294"/>
            <a:ext cx="10010694" cy="9113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Screen Shot 2017-09-06 at 10.54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50327" y="2744294"/>
            <a:ext cx="9703416" cy="9113183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Shape 901"/>
          <p:cNvSpPr/>
          <p:nvPr/>
        </p:nvSpPr>
        <p:spPr>
          <a:xfrm>
            <a:off x="4430712" y="11821978"/>
            <a:ext cx="333057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点对点集成</a:t>
            </a:r>
          </a:p>
        </p:txBody>
      </p:sp>
      <p:sp>
        <p:nvSpPr>
          <p:cNvPr id="902" name="Shape 902"/>
          <p:cNvSpPr/>
          <p:nvPr/>
        </p:nvSpPr>
        <p:spPr>
          <a:xfrm>
            <a:off x="17171747" y="11821978"/>
            <a:ext cx="206057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事件流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传输引用</a:t>
            </a:r>
          </a:p>
        </p:txBody>
      </p:sp>
      <p:sp>
        <p:nvSpPr>
          <p:cNvPr id="907" name="Shape 907"/>
          <p:cNvSpPr/>
          <p:nvPr/>
        </p:nvSpPr>
        <p:spPr>
          <a:xfrm>
            <a:off x="1361872" y="3097213"/>
            <a:ext cx="14064338" cy="7521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algn="l" defTabSz="457200">
              <a:lnSpc>
                <a:spcPct val="100000"/>
              </a:lnSpc>
              <a:defRPr i="0" sz="7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{</a:t>
            </a:r>
          </a:p>
          <a:p>
            <a:pPr algn="l" defTabSz="457200">
              <a:lnSpc>
                <a:spcPct val="100000"/>
              </a:lnSpc>
              <a:defRPr b="1" i="0" sz="7300">
                <a:solidFill>
                  <a:srgbClr val="66187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"username"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"Jason"</a:t>
            </a:r>
            <a:r>
              <a:rPr b="0">
                <a:solidFill>
                  <a:srgbClr val="000000"/>
                </a:solidFill>
              </a:rPr>
              <a:t>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i="0" sz="7300">
                <a:solidFill>
                  <a:srgbClr val="66187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 b="1"/>
              <a:t>"age"</a:t>
            </a:r>
            <a:r>
              <a:rPr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432FF"/>
                </a:solidFill>
              </a:rPr>
              <a:t>32</a:t>
            </a:r>
            <a:r>
              <a:rPr>
                <a:solidFill>
                  <a:srgbClr val="000000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b="1" i="0" sz="7300">
                <a:solidFill>
                  <a:srgbClr val="66187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"sex"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“F”,</a:t>
            </a:r>
            <a:endParaRPr>
              <a:solidFill>
                <a:srgbClr val="018001"/>
              </a:solidFill>
            </a:endParaRPr>
          </a:p>
          <a:p>
            <a:pPr algn="l" defTabSz="457200">
              <a:lnSpc>
                <a:spcPct val="100000"/>
              </a:lnSpc>
              <a:defRPr b="1" i="0" sz="7300">
                <a:solidFill>
                  <a:srgbClr val="66187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0">
                <a:solidFill>
                  <a:srgbClr val="000000"/>
                </a:solidFill>
              </a:rPr>
              <a:t>  </a:t>
            </a:r>
            <a:r>
              <a:t>"email"</a:t>
            </a:r>
            <a:r>
              <a:rPr b="0">
                <a:solidFill>
                  <a:srgbClr val="000000"/>
                </a:solidFill>
              </a:rPr>
              <a:t>: </a:t>
            </a:r>
            <a:r>
              <a:rPr>
                <a:solidFill>
                  <a:srgbClr val="018001"/>
                </a:solidFill>
              </a:rPr>
              <a:t>“jason@a.com”</a:t>
            </a:r>
            <a:endParaRPr>
              <a:solidFill>
                <a:srgbClr val="018001"/>
              </a:solidFill>
            </a:endParaRPr>
          </a:p>
          <a:p>
            <a:pPr algn="l" defTabSz="457200">
              <a:lnSpc>
                <a:spcPct val="100000"/>
              </a:lnSpc>
              <a:defRPr i="0" sz="73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908" name="Shape 908"/>
          <p:cNvSpPr/>
          <p:nvPr/>
        </p:nvSpPr>
        <p:spPr>
          <a:xfrm>
            <a:off x="461219" y="4870754"/>
            <a:ext cx="958243" cy="29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16200"/>
            </a:lvl1pPr>
          </a:lstStyle>
          <a:p>
            <a:pPr/>
            <a:r>
              <a:t>?</a:t>
            </a:r>
          </a:p>
        </p:txBody>
      </p:sp>
      <p:sp>
        <p:nvSpPr>
          <p:cNvPr id="909" name="Shape 909"/>
          <p:cNvSpPr/>
          <p:nvPr/>
        </p:nvSpPr>
        <p:spPr>
          <a:xfrm>
            <a:off x="1917474" y="11488961"/>
            <a:ext cx="20549053" cy="137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71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https://user-service.company.com/users/73ebf4da65b</a:t>
            </a:r>
          </a:p>
        </p:txBody>
      </p:sp>
      <p:sp>
        <p:nvSpPr>
          <p:cNvPr id="910" name="Shape 910"/>
          <p:cNvSpPr/>
          <p:nvPr/>
        </p:nvSpPr>
        <p:spPr>
          <a:xfrm>
            <a:off x="461219" y="10633483"/>
            <a:ext cx="958243" cy="293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16200"/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版本</a:t>
            </a:r>
          </a:p>
        </p:txBody>
      </p:sp>
      <p:sp>
        <p:nvSpPr>
          <p:cNvPr id="915" name="Shape 915"/>
          <p:cNvSpPr/>
          <p:nvPr/>
        </p:nvSpPr>
        <p:spPr>
          <a:xfrm>
            <a:off x="2662246" y="3898506"/>
            <a:ext cx="17755362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添加新功能不希望破坏consumer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需要客户端配合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Semantic version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多个版本共存</a:t>
            </a:r>
          </a:p>
        </p:txBody>
      </p:sp>
      <p:grpSp>
        <p:nvGrpSpPr>
          <p:cNvPr id="919" name="Group 919"/>
          <p:cNvGrpSpPr/>
          <p:nvPr/>
        </p:nvGrpSpPr>
        <p:grpSpPr>
          <a:xfrm>
            <a:off x="8865077" y="7643204"/>
            <a:ext cx="14689975" cy="5077839"/>
            <a:chOff x="0" y="0"/>
            <a:chExt cx="14689973" cy="5077838"/>
          </a:xfrm>
        </p:grpSpPr>
        <p:sp>
          <p:nvSpPr>
            <p:cNvPr id="916" name="Shape 916"/>
            <p:cNvSpPr/>
            <p:nvPr/>
          </p:nvSpPr>
          <p:spPr>
            <a:xfrm>
              <a:off x="0" y="1580883"/>
              <a:ext cx="14689974" cy="167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 sz="8900"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 invalidUrl="" action="" tgtFrame="" tooltip="" history="1" highlightClick="0" endSnd="0"/>
                </a:rPr>
                <a:t>http://product-api/v1/products</a:t>
              </a:r>
            </a:p>
          </p:txBody>
        </p:sp>
        <p:pic>
          <p:nvPicPr>
            <p:cNvPr id="917" name="Screen Shot 2017-09-07 at 12.16.27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707053" y="0"/>
              <a:ext cx="10806293" cy="14430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8" name="Shape 918"/>
            <p:cNvSpPr/>
            <p:nvPr/>
          </p:nvSpPr>
          <p:spPr>
            <a:xfrm>
              <a:off x="0" y="3398264"/>
              <a:ext cx="14689974" cy="1679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 sz="8900"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5" invalidUrl="" action="" tgtFrame="" tooltip="" history="1" highlightClick="0" endSnd="0"/>
                </a:rPr>
                <a:t>http://product-api/v2/products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GATEWAY</a:t>
            </a:r>
          </a:p>
        </p:txBody>
      </p:sp>
      <p:pic>
        <p:nvPicPr>
          <p:cNvPr id="924" name="Screen Shot 2017-09-07 at 12.20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6610" y="3374146"/>
            <a:ext cx="13131801" cy="9626601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hape 925"/>
          <p:cNvSpPr/>
          <p:nvPr>
            <p:ph type="body" idx="4294967295"/>
          </p:nvPr>
        </p:nvSpPr>
        <p:spPr>
          <a:xfrm>
            <a:off x="604642" y="2383776"/>
            <a:ext cx="22010471" cy="10733486"/>
          </a:xfrm>
          <a:prstGeom prst="rect">
            <a:avLst/>
          </a:prstGeom>
        </p:spPr>
        <p:txBody>
          <a:bodyPr>
            <a:noAutofit/>
          </a:bodyPr>
          <a:lstStyle/>
          <a:p>
            <a:pPr lvl="2" marL="423333" indent="-423333">
              <a:buClr>
                <a:srgbClr val="00B56E"/>
              </a:buClr>
              <a:defRPr sz="3200"/>
            </a:pPr>
            <a:r>
              <a:t>客户端与服务端直接通信有那些弊端？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客户端为了获取某个数据集，可能需要多次请求。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PC端和移动端需要的数据量一般不一样，移动端的屏幕更小，需要的数据量更少，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我们需要一层来做数据的组装和过滤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UI端和微服务直接耦合在一起。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</a:p>
          <a:p>
            <a:pPr lvl="2" marL="423333" indent="-423333">
              <a:buClr>
                <a:srgbClr val="00B56E"/>
              </a:buClr>
              <a:defRPr sz="3200"/>
            </a:pPr>
            <a:r>
              <a:t>API网关的好处？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减少API请求次数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限流量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缓存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认证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监控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对外提供统一的接口，使背后的微服务对UI端来说是透明的；</a:t>
            </a:r>
          </a:p>
          <a:p>
            <a:pPr lvl="5" marL="1566333" indent="-423333">
              <a:buClr>
                <a:srgbClr val="00B56E"/>
              </a:buClr>
              <a:buSzPct val="200000"/>
              <a:defRPr sz="3200"/>
            </a:pPr>
            <a:r>
              <a:t>对内它方便了以后微服务的重构甚至重写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Backend for frontend</a:t>
            </a:r>
          </a:p>
        </p:txBody>
      </p:sp>
      <p:pic>
        <p:nvPicPr>
          <p:cNvPr id="928" name="Screen Shot 2017-09-07 at 12.24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7621" y="3216072"/>
            <a:ext cx="11226801" cy="10007601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hape 929"/>
          <p:cNvSpPr/>
          <p:nvPr/>
        </p:nvSpPr>
        <p:spPr>
          <a:xfrm>
            <a:off x="1332799" y="3403206"/>
            <a:ext cx="11363353" cy="575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API网关的问题</a:t>
            </a:r>
          </a:p>
          <a:p>
            <a:pPr lvl="1" algn="l">
              <a:lnSpc>
                <a:spcPct val="150000"/>
              </a:lnSpc>
              <a:buClr>
                <a:srgbClr val="DD5893"/>
              </a:buClr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- 所有服务都聚合在一起</a:t>
            </a:r>
          </a:p>
          <a:p>
            <a:pPr lvl="1" algn="l">
              <a:lnSpc>
                <a:spcPct val="150000"/>
              </a:lnSpc>
              <a:buClr>
                <a:srgbClr val="DD5893"/>
              </a:buClr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- 很容易又耦合在一起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BFF</a:t>
            </a:r>
          </a:p>
          <a:p>
            <a:pPr lvl="1" algn="l">
              <a:lnSpc>
                <a:spcPct val="150000"/>
              </a:lnSpc>
              <a:buClr>
                <a:srgbClr val="DD5893"/>
              </a:buClr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- 在聚合层分组</a:t>
            </a:r>
          </a:p>
          <a:p>
            <a:pPr lvl="1" algn="l">
              <a:lnSpc>
                <a:spcPct val="150000"/>
              </a:lnSpc>
              <a:buClr>
                <a:srgbClr val="DD5893"/>
              </a:buClr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- 应尽量的薄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微服务基础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部署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微服务部署</a:t>
            </a:r>
          </a:p>
        </p:txBody>
      </p:sp>
      <p:sp>
        <p:nvSpPr>
          <p:cNvPr id="938" name="Shape 938"/>
          <p:cNvSpPr/>
          <p:nvPr/>
        </p:nvSpPr>
        <p:spPr>
          <a:xfrm>
            <a:off x="2889225" y="4101976"/>
            <a:ext cx="17755362" cy="27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每个服务都有自己的部署流水线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每个服务都有自己的环境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虚拟化的重要性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测试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E2E TEST</a:t>
            </a:r>
          </a:p>
        </p:txBody>
      </p:sp>
      <p:pic>
        <p:nvPicPr>
          <p:cNvPr id="945" name="Screen Shot 2017-09-07 at 7.03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1854" y="5049255"/>
            <a:ext cx="15953027" cy="6877388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Shape 946"/>
          <p:cNvSpPr/>
          <p:nvPr/>
        </p:nvSpPr>
        <p:spPr>
          <a:xfrm>
            <a:off x="2856799" y="3898506"/>
            <a:ext cx="17755363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谁来写？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排队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脆弱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运行时间长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1898" t="12668" r="10562" b="0"/>
          <a:stretch>
            <a:fillRect/>
          </a:stretch>
        </p:blipFill>
        <p:spPr>
          <a:xfrm>
            <a:off x="12188822" y="6033786"/>
            <a:ext cx="11981374" cy="7593368"/>
          </a:xfrm>
          <a:prstGeom prst="rect">
            <a:avLst/>
          </a:prstGeom>
          <a:ln w="12700">
            <a:miter lim="400000"/>
          </a:ln>
        </p:spPr>
      </p:pic>
      <p:sp>
        <p:nvSpPr>
          <p:cNvPr id="951" name="Shape 9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Consumer driven test</a:t>
            </a:r>
          </a:p>
        </p:txBody>
      </p:sp>
      <p:sp>
        <p:nvSpPr>
          <p:cNvPr id="952" name="Shape 952"/>
          <p:cNvSpPr/>
          <p:nvPr/>
        </p:nvSpPr>
        <p:spPr>
          <a:xfrm>
            <a:off x="749140" y="3337827"/>
            <a:ext cx="17755362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尽早发现破坏consumer的改动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集成到流水线里面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与Consumer的人员一起写Contract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Consumer成千上万需自己扮演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监控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集中日志管理</a:t>
            </a:r>
          </a:p>
        </p:txBody>
      </p:sp>
      <p:sp>
        <p:nvSpPr>
          <p:cNvPr id="959" name="Shape 959"/>
          <p:cNvSpPr/>
          <p:nvPr/>
        </p:nvSpPr>
        <p:spPr>
          <a:xfrm>
            <a:off x="2950225" y="3664943"/>
            <a:ext cx="17755362" cy="27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问题定位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性能分析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异常监控和追踪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日志管理的挑战</a:t>
            </a:r>
          </a:p>
        </p:txBody>
      </p:sp>
      <p:sp>
        <p:nvSpPr>
          <p:cNvPr id="964" name="Shape 964"/>
          <p:cNvSpPr/>
          <p:nvPr/>
        </p:nvSpPr>
        <p:spPr>
          <a:xfrm>
            <a:off x="2483098" y="3543344"/>
            <a:ext cx="17755362" cy="476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海量日志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高可用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高性能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结构化日志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灵活的日志查询</a:t>
            </a:r>
          </a:p>
        </p:txBody>
      </p:sp>
      <p:pic>
        <p:nvPicPr>
          <p:cNvPr id="96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69276" y="6125404"/>
            <a:ext cx="13460818" cy="6406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日志管理方案</a:t>
            </a:r>
          </a:p>
        </p:txBody>
      </p:sp>
      <p:sp>
        <p:nvSpPr>
          <p:cNvPr id="970" name="Shape 970"/>
          <p:cNvSpPr/>
          <p:nvPr/>
        </p:nvSpPr>
        <p:spPr>
          <a:xfrm>
            <a:off x="2529811" y="3898506"/>
            <a:ext cx="17755362" cy="27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关系型数据库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分布式日志管理工具 ELK, Splunk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自研日志平台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结构化日志</a:t>
            </a:r>
          </a:p>
        </p:txBody>
      </p:sp>
      <p:sp>
        <p:nvSpPr>
          <p:cNvPr id="975" name="Shape 975"/>
          <p:cNvSpPr/>
          <p:nvPr>
            <p:ph type="body" idx="4294967295"/>
          </p:nvPr>
        </p:nvSpPr>
        <p:spPr>
          <a:xfrm>
            <a:off x="1781489" y="4822355"/>
            <a:ext cx="19967789" cy="866907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Timestamp: 2017-01-17 00:58:09,351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Level: INFO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Class: o.s.w.s.DispatcherServlet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Message: FrameworkServlet 'dispatcherServlet': initialization completed in 82 ms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Type: application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Host: node2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Index: customer-api</a:t>
            </a:r>
          </a:p>
          <a:p>
            <a:pPr marL="122399" indent="-122399" defTabSz="182880">
              <a:spcBef>
                <a:spcPts val="200"/>
              </a:spcBef>
              <a:buClr>
                <a:srgbClr val="903163"/>
              </a:buClr>
              <a:buSzPct val="92000"/>
              <a:buFont typeface="Wingdings 2"/>
              <a:buChar char="◼"/>
              <a:defRPr sz="644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Source: /apps/boot/logs/application.log</a:t>
            </a:r>
          </a:p>
        </p:txBody>
      </p:sp>
      <p:sp>
        <p:nvSpPr>
          <p:cNvPr id="976" name="Shape 976"/>
          <p:cNvSpPr/>
          <p:nvPr/>
        </p:nvSpPr>
        <p:spPr>
          <a:xfrm>
            <a:off x="619820" y="2676707"/>
            <a:ext cx="24423738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457200">
              <a:lnSpc>
                <a:spcPct val="100000"/>
              </a:lnSpc>
              <a:defRPr i="0" sz="47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/>
            <a:r>
              <a:t>2017-01-17 00:58:09,351 INFO o.s.w.s.DispatcherServlet - FrameworkServlet 'dispatcherServlet': initialization completed in 82 ms</a:t>
            </a:r>
          </a:p>
        </p:txBody>
      </p:sp>
      <p:sp>
        <p:nvSpPr>
          <p:cNvPr id="977" name="Shape 977"/>
          <p:cNvSpPr/>
          <p:nvPr/>
        </p:nvSpPr>
        <p:spPr>
          <a:xfrm>
            <a:off x="14781426" y="3552172"/>
            <a:ext cx="513636" cy="1491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031"/>
                </a:moveTo>
                <a:lnTo>
                  <a:pt x="5400" y="1703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031"/>
                </a:lnTo>
                <a:lnTo>
                  <a:pt x="21600" y="1703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4D1434"/>
          </a:solidFill>
          <a:ln w="22225" cap="rnd">
            <a:solidFill>
              <a:srgbClr val="380F26"/>
            </a:solidFill>
          </a:ln>
        </p:spPr>
        <p:txBody>
          <a:bodyPr lIns="45719" rIns="45719" anchor="ctr"/>
          <a:lstStyle/>
          <a:p>
            <a:pPr defTabSz="457200">
              <a:lnSpc>
                <a:spcPct val="100000"/>
              </a:lnSpc>
              <a:defRPr i="0" sz="4800">
                <a:solidFill>
                  <a:srgbClr val="FFFFFF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微服务Micro service</a:t>
            </a:r>
          </a:p>
        </p:txBody>
      </p:sp>
      <p:sp>
        <p:nvSpPr>
          <p:cNvPr id="774" name="Shape 774"/>
          <p:cNvSpPr/>
          <p:nvPr/>
        </p:nvSpPr>
        <p:spPr>
          <a:xfrm>
            <a:off x="4151312" y="6062662"/>
            <a:ext cx="16081375" cy="159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lnSpc>
                <a:spcPct val="150000"/>
              </a:lnSpc>
              <a:defRPr i="0" sz="11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一些小的，且自治的服务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6652" y="4626569"/>
            <a:ext cx="15866718" cy="8691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0" name="Screen Shot 2017-09-07 at 8.04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3240" y="2740457"/>
            <a:ext cx="4394201" cy="408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Shape 9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日志管理ELK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服务监控</a:t>
            </a:r>
          </a:p>
        </p:txBody>
      </p:sp>
      <p:grpSp>
        <p:nvGrpSpPr>
          <p:cNvPr id="988" name="Group 988"/>
          <p:cNvGrpSpPr/>
          <p:nvPr/>
        </p:nvGrpSpPr>
        <p:grpSpPr>
          <a:xfrm>
            <a:off x="1327004" y="3898506"/>
            <a:ext cx="4741766" cy="7200049"/>
            <a:chOff x="0" y="0"/>
            <a:chExt cx="4741765" cy="7200047"/>
          </a:xfrm>
        </p:grpSpPr>
        <p:sp>
          <p:nvSpPr>
            <p:cNvPr id="986" name="Shape 986"/>
            <p:cNvSpPr/>
            <p:nvPr/>
          </p:nvSpPr>
          <p:spPr>
            <a:xfrm>
              <a:off x="0" y="0"/>
              <a:ext cx="4741766" cy="3556325"/>
            </a:xfrm>
            <a:prstGeom prst="roundRect">
              <a:avLst>
                <a:gd name="adj" fmla="val 7500"/>
              </a:avLst>
            </a:prstGeom>
            <a:gradFill flip="none" rotWithShape="1">
              <a:gsLst>
                <a:gs pos="0">
                  <a:srgbClr val="A24574"/>
                </a:gs>
                <a:gs pos="84000">
                  <a:srgbClr val="792953"/>
                </a:gs>
              </a:gsLst>
              <a:lin ang="5400000" scaled="0"/>
            </a:gradFill>
            <a:ln w="12700" cap="rnd">
              <a:solidFill>
                <a:srgbClr val="822C59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78041" y="78041"/>
              <a:ext cx="4585684" cy="7122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系统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CPU</a:t>
              </a:r>
              <a:r>
                <a:t>负载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磁盘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内存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磁盘</a:t>
              </a:r>
              <a:r>
                <a:t>IO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网络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打开文件数</a:t>
              </a:r>
            </a:p>
          </p:txBody>
        </p:sp>
      </p:grpSp>
      <p:sp>
        <p:nvSpPr>
          <p:cNvPr id="989" name="Shape 989"/>
          <p:cNvSpPr/>
          <p:nvPr/>
        </p:nvSpPr>
        <p:spPr>
          <a:xfrm>
            <a:off x="6075722" y="4931501"/>
            <a:ext cx="857581" cy="857581"/>
          </a:xfrm>
          <a:prstGeom prst="rightArrow">
            <a:avLst>
              <a:gd name="adj1" fmla="val 64000"/>
              <a:gd name="adj2" fmla="val 50000"/>
            </a:avLst>
          </a:prstGeom>
          <a:gradFill>
            <a:gsLst>
              <a:gs pos="0">
                <a:srgbClr val="A24574"/>
              </a:gs>
              <a:gs pos="84000">
                <a:srgbClr val="79295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l" defTabSz="457200">
              <a:lnSpc>
                <a:spcPct val="100000"/>
              </a:lnSpc>
              <a:defRPr i="0" sz="18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grpSp>
        <p:nvGrpSpPr>
          <p:cNvPr id="992" name="Group 992"/>
          <p:cNvGrpSpPr/>
          <p:nvPr/>
        </p:nvGrpSpPr>
        <p:grpSpPr>
          <a:xfrm>
            <a:off x="6988837" y="3898506"/>
            <a:ext cx="4644605" cy="3483455"/>
            <a:chOff x="0" y="0"/>
            <a:chExt cx="4644604" cy="3483453"/>
          </a:xfrm>
        </p:grpSpPr>
        <p:sp>
          <p:nvSpPr>
            <p:cNvPr id="990" name="Shape 990"/>
            <p:cNvSpPr/>
            <p:nvPr/>
          </p:nvSpPr>
          <p:spPr>
            <a:xfrm>
              <a:off x="0" y="0"/>
              <a:ext cx="4644605" cy="3483454"/>
            </a:xfrm>
            <a:prstGeom prst="roundRect">
              <a:avLst>
                <a:gd name="adj" fmla="val 7500"/>
              </a:avLst>
            </a:prstGeom>
            <a:gradFill flip="none" rotWithShape="1">
              <a:gsLst>
                <a:gs pos="0">
                  <a:srgbClr val="C04C60"/>
                </a:gs>
                <a:gs pos="84000">
                  <a:srgbClr val="952A3F"/>
                </a:gs>
              </a:gsLst>
              <a:lin ang="5400000" scaled="0"/>
            </a:gradFill>
            <a:ln w="12700" cap="rnd">
              <a:solidFill>
                <a:srgbClr val="A02D43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991" name="Shape 991"/>
            <p:cNvSpPr/>
            <p:nvPr/>
          </p:nvSpPr>
          <p:spPr>
            <a:xfrm>
              <a:off x="76442" y="76442"/>
              <a:ext cx="4491720" cy="299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虚拟机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内存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GC</a:t>
              </a:r>
            </a:p>
          </p:txBody>
        </p:sp>
      </p:grpSp>
      <p:sp>
        <p:nvSpPr>
          <p:cNvPr id="993" name="Shape 993"/>
          <p:cNvSpPr/>
          <p:nvPr/>
        </p:nvSpPr>
        <p:spPr>
          <a:xfrm>
            <a:off x="11688974" y="4931501"/>
            <a:ext cx="857581" cy="857581"/>
          </a:xfrm>
          <a:prstGeom prst="rightArrow">
            <a:avLst>
              <a:gd name="adj1" fmla="val 64000"/>
              <a:gd name="adj2" fmla="val 50000"/>
            </a:avLst>
          </a:prstGeom>
          <a:gradFill>
            <a:gsLst>
              <a:gs pos="0">
                <a:srgbClr val="C04C60"/>
              </a:gs>
              <a:gs pos="84000">
                <a:srgbClr val="952A3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l" defTabSz="457200">
              <a:lnSpc>
                <a:spcPct val="100000"/>
              </a:lnSpc>
              <a:defRPr i="0" sz="18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grpSp>
        <p:nvGrpSpPr>
          <p:cNvPr id="996" name="Group 996"/>
          <p:cNvGrpSpPr/>
          <p:nvPr/>
        </p:nvGrpSpPr>
        <p:grpSpPr>
          <a:xfrm>
            <a:off x="12544388" y="3898506"/>
            <a:ext cx="4760007" cy="4253687"/>
            <a:chOff x="0" y="0"/>
            <a:chExt cx="4760005" cy="4253686"/>
          </a:xfrm>
        </p:grpSpPr>
        <p:sp>
          <p:nvSpPr>
            <p:cNvPr id="994" name="Shape 994"/>
            <p:cNvSpPr/>
            <p:nvPr/>
          </p:nvSpPr>
          <p:spPr>
            <a:xfrm>
              <a:off x="0" y="0"/>
              <a:ext cx="4760006" cy="3570005"/>
            </a:xfrm>
            <a:prstGeom prst="roundRect">
              <a:avLst>
                <a:gd name="adj" fmla="val 7500"/>
              </a:avLst>
            </a:prstGeom>
            <a:gradFill flip="none" rotWithShape="1">
              <a:gsLst>
                <a:gs pos="0">
                  <a:srgbClr val="AAB2B8"/>
                </a:gs>
                <a:gs pos="84000">
                  <a:srgbClr val="7B868E"/>
                </a:gs>
              </a:gsLst>
              <a:lin ang="5400000" scaled="0"/>
            </a:gradFill>
            <a:ln w="12700" cap="rnd">
              <a:solidFill>
                <a:srgbClr val="858F99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>
              <a:off x="78341" y="78341"/>
              <a:ext cx="4603324" cy="4175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数据库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连接池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慢查询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内存</a:t>
              </a:r>
            </a:p>
          </p:txBody>
        </p:sp>
      </p:grpSp>
      <p:sp>
        <p:nvSpPr>
          <p:cNvPr id="997" name="Shape 997"/>
          <p:cNvSpPr/>
          <p:nvPr/>
        </p:nvSpPr>
        <p:spPr>
          <a:xfrm>
            <a:off x="17302226" y="4931501"/>
            <a:ext cx="857581" cy="857581"/>
          </a:xfrm>
          <a:prstGeom prst="rightArrow">
            <a:avLst>
              <a:gd name="adj1" fmla="val 64000"/>
              <a:gd name="adj2" fmla="val 50000"/>
            </a:avLst>
          </a:prstGeom>
          <a:gradFill>
            <a:gsLst>
              <a:gs pos="0">
                <a:srgbClr val="AAB2B8"/>
              </a:gs>
              <a:gs pos="84000">
                <a:srgbClr val="7B868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algn="l" defTabSz="457200">
              <a:lnSpc>
                <a:spcPct val="100000"/>
              </a:lnSpc>
              <a:defRPr i="0" sz="1800">
                <a:latin typeface="Gill Sans MT"/>
                <a:ea typeface="Gill Sans MT"/>
                <a:cs typeface="Gill Sans MT"/>
                <a:sym typeface="Gill Sans MT"/>
              </a:defRPr>
            </a:pPr>
          </a:p>
        </p:txBody>
      </p:sp>
      <p:grpSp>
        <p:nvGrpSpPr>
          <p:cNvPr id="1000" name="Group 1000"/>
          <p:cNvGrpSpPr/>
          <p:nvPr/>
        </p:nvGrpSpPr>
        <p:grpSpPr>
          <a:xfrm>
            <a:off x="18127874" y="3898506"/>
            <a:ext cx="4819536" cy="7200049"/>
            <a:chOff x="0" y="0"/>
            <a:chExt cx="4819535" cy="7200048"/>
          </a:xfrm>
        </p:grpSpPr>
        <p:sp>
          <p:nvSpPr>
            <p:cNvPr id="998" name="Shape 998"/>
            <p:cNvSpPr/>
            <p:nvPr/>
          </p:nvSpPr>
          <p:spPr>
            <a:xfrm>
              <a:off x="0" y="0"/>
              <a:ext cx="4819536" cy="3614653"/>
            </a:xfrm>
            <a:prstGeom prst="roundRect">
              <a:avLst>
                <a:gd name="adj" fmla="val 7500"/>
              </a:avLst>
            </a:prstGeom>
            <a:gradFill flip="none" rotWithShape="1">
              <a:gsLst>
                <a:gs pos="0">
                  <a:srgbClr val="84BFD7"/>
                </a:gs>
                <a:gs pos="84000">
                  <a:srgbClr val="489BBB"/>
                </a:gs>
              </a:gsLst>
              <a:lin ang="5400000" scaled="0"/>
            </a:gradFill>
            <a:ln w="12700" cap="rnd">
              <a:solidFill>
                <a:srgbClr val="4FA5C7"/>
              </a:solidFill>
              <a:prstDash val="solid"/>
              <a:round/>
            </a:ln>
            <a:effectLst>
              <a:outerShdw sx="100000" sy="100000" kx="0" ky="0" algn="b" rotWithShape="0" blurRad="38100" dist="25400" dir="5400000">
                <a:srgbClr val="000000">
                  <a:alpha val="5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999" name="Shape 999"/>
            <p:cNvSpPr/>
            <p:nvPr/>
          </p:nvSpPr>
          <p:spPr>
            <a:xfrm>
              <a:off x="79321" y="79321"/>
              <a:ext cx="4660894" cy="71207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lnSpc>
                  <a:spcPct val="100000"/>
                </a:lnSpc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应用服务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健康状况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请求量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峰值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QPS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响应时间</a:t>
              </a:r>
            </a:p>
            <a:p>
              <a:pPr marL="310994" indent="-310994" algn="l" defTabSz="914400">
                <a:lnSpc>
                  <a:spcPct val="100000"/>
                </a:lnSpc>
                <a:buSzPct val="100000"/>
                <a:buChar char="•"/>
                <a:defRPr i="0" sz="2448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  <a:r>
                <a:t>缓存命中率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服务监控</a:t>
            </a:r>
          </a:p>
        </p:txBody>
      </p:sp>
      <p:sp>
        <p:nvSpPr>
          <p:cNvPr id="1003" name="Shape 1003"/>
          <p:cNvSpPr/>
          <p:nvPr>
            <p:ph type="body" sz="quarter" idx="4294967295"/>
          </p:nvPr>
        </p:nvSpPr>
        <p:spPr>
          <a:xfrm>
            <a:off x="3694044" y="3117529"/>
            <a:ext cx="5532028" cy="661924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Spring Boot Actuator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DropWizard Metrics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JMX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Zabbix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Collectd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Logstash/Beats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Hystrix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cAdvisor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3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…</a:t>
            </a:r>
          </a:p>
        </p:txBody>
      </p:sp>
      <p:sp>
        <p:nvSpPr>
          <p:cNvPr id="1004" name="Shape 1004"/>
          <p:cNvSpPr/>
          <p:nvPr/>
        </p:nvSpPr>
        <p:spPr>
          <a:xfrm>
            <a:off x="10507550" y="3149956"/>
            <a:ext cx="5210939" cy="552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DBMS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NoSQL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ElasticSearch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Graphite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OpenTSDB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InfluxDB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47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…</a:t>
            </a:r>
          </a:p>
        </p:txBody>
      </p:sp>
      <p:sp>
        <p:nvSpPr>
          <p:cNvPr id="1005" name="Shape 1005"/>
          <p:cNvSpPr/>
          <p:nvPr/>
        </p:nvSpPr>
        <p:spPr>
          <a:xfrm>
            <a:off x="16477992" y="3117529"/>
            <a:ext cx="6327848" cy="463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Spring Boot Admin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Hystrix Dashboard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Graphite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Grafana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Kibana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ElastAlert</a:t>
            </a:r>
          </a:p>
          <a:p>
            <a:pPr marL="305999" indent="-305999" algn="l" defTabSz="457200">
              <a:lnSpc>
                <a:spcPct val="100000"/>
              </a:lnSpc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i="0" sz="38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boot admin</a:t>
            </a:r>
          </a:p>
        </p:txBody>
      </p:sp>
      <p:pic>
        <p:nvPicPr>
          <p:cNvPr id="100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5591" y="4442887"/>
            <a:ext cx="14890256" cy="7289432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/>
          <p:nvPr/>
        </p:nvSpPr>
        <p:spPr>
          <a:xfrm>
            <a:off x="2109397" y="4692621"/>
            <a:ext cx="17755362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配置简单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服务自动注册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服务分组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健康检查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Spring boot admin</a:t>
            </a:r>
          </a:p>
        </p:txBody>
      </p:sp>
      <p:sp>
        <p:nvSpPr>
          <p:cNvPr id="1012" name="Shape 1012"/>
          <p:cNvSpPr/>
          <p:nvPr/>
        </p:nvSpPr>
        <p:spPr>
          <a:xfrm>
            <a:off x="2015972" y="3484563"/>
            <a:ext cx="17755362" cy="674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多种类型的监控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Metrics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Environment刷新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Logging level刷新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JMX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Thread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HeapDump</a:t>
            </a:r>
          </a:p>
        </p:txBody>
      </p:sp>
      <p:pic>
        <p:nvPicPr>
          <p:cNvPr id="1013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8583" y="5427060"/>
            <a:ext cx="15228033" cy="7453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ELK KiBana</a:t>
            </a:r>
          </a:p>
        </p:txBody>
      </p:sp>
      <p:sp>
        <p:nvSpPr>
          <p:cNvPr id="1016" name="Shape 1016"/>
          <p:cNvSpPr/>
          <p:nvPr/>
        </p:nvSpPr>
        <p:spPr>
          <a:xfrm>
            <a:off x="1922546" y="3898506"/>
            <a:ext cx="17755363" cy="476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基于自定义查询的图标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丰富的图标类型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自定义时间粒度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自定义监控面板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自动刷新</a:t>
            </a:r>
          </a:p>
        </p:txBody>
      </p:sp>
      <p:pic>
        <p:nvPicPr>
          <p:cNvPr id="1017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44733" y="3165344"/>
            <a:ext cx="13676307" cy="9261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GRAFANA</a:t>
            </a:r>
          </a:p>
        </p:txBody>
      </p:sp>
      <p:pic>
        <p:nvPicPr>
          <p:cNvPr id="102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648" y="2932445"/>
            <a:ext cx="15061750" cy="97021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Shape 1021"/>
          <p:cNvSpPr/>
          <p:nvPr/>
        </p:nvSpPr>
        <p:spPr>
          <a:xfrm>
            <a:off x="1175144" y="3636769"/>
            <a:ext cx="17755362" cy="5756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丰富的图标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Dashboard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丰富的数据源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丰富的插件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告警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用户认证和鉴权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分布式服务跟踪</a:t>
            </a:r>
          </a:p>
        </p:txBody>
      </p:sp>
      <p:pic>
        <p:nvPicPr>
          <p:cNvPr id="1024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11648" y="3898506"/>
            <a:ext cx="11282308" cy="899586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Shape 1025"/>
          <p:cNvSpPr/>
          <p:nvPr>
            <p:ph type="body" sz="half" idx="4294967295"/>
          </p:nvPr>
        </p:nvSpPr>
        <p:spPr>
          <a:xfrm>
            <a:off x="1889146" y="3348312"/>
            <a:ext cx="11443577" cy="1066147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怎样监控一组服务？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如何快速定位问题服务？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多个服务之间的依赖关系？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哪个服务是整个平台的瓶颈？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E2E</a:t>
            </a:r>
            <a:r>
              <a:t>的性能如何？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6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下一步的优化方向在哪里？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Correlation id</a:t>
            </a:r>
          </a:p>
        </p:txBody>
      </p:sp>
      <p:pic>
        <p:nvPicPr>
          <p:cNvPr id="1028" name="Screen Shot 2017-09-07 at 8.26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9530" y="3356011"/>
            <a:ext cx="13365812" cy="9741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关键技术</a:t>
            </a:r>
          </a:p>
        </p:txBody>
      </p:sp>
      <p:sp>
        <p:nvSpPr>
          <p:cNvPr id="1031" name="Shape 1031"/>
          <p:cNvSpPr/>
          <p:nvPr>
            <p:ph type="body" sz="half" idx="4294967295"/>
          </p:nvPr>
        </p:nvSpPr>
        <p:spPr>
          <a:xfrm>
            <a:off x="1655582" y="3337955"/>
            <a:ext cx="7896336" cy="1006516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TraceId &amp; SpanId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透明的通讯基础设施增强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Span</a:t>
            </a:r>
            <a:r>
              <a:t>创建和自定义属性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Span</a:t>
            </a:r>
            <a:r>
              <a:t> </a:t>
            </a:r>
            <a:r>
              <a:t>Data</a:t>
            </a:r>
            <a:r>
              <a:t>搜集和存储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索引和聚合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52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查询和展现</a:t>
            </a:r>
          </a:p>
        </p:txBody>
      </p:sp>
      <p:pic>
        <p:nvPicPr>
          <p:cNvPr id="103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6932" y="3958112"/>
            <a:ext cx="12187187" cy="9486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小</a:t>
            </a:r>
          </a:p>
        </p:txBody>
      </p:sp>
      <p:sp>
        <p:nvSpPr>
          <p:cNvPr id="779" name="Shape 779"/>
          <p:cNvSpPr/>
          <p:nvPr/>
        </p:nvSpPr>
        <p:spPr>
          <a:xfrm>
            <a:off x="5738531" y="3019577"/>
            <a:ext cx="7877175" cy="2784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每个服务专注做一件事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做好一件事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多小算小？</a:t>
            </a:r>
          </a:p>
        </p:txBody>
      </p:sp>
      <p:sp>
        <p:nvSpPr>
          <p:cNvPr id="780" name="Shape 780"/>
          <p:cNvSpPr/>
          <p:nvPr/>
        </p:nvSpPr>
        <p:spPr>
          <a:xfrm>
            <a:off x="12549879" y="11044424"/>
            <a:ext cx="11667059" cy="212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457200">
              <a:lnSpc>
                <a:spcPts val="9600"/>
              </a:lnSpc>
              <a:spcBef>
                <a:spcPts val="1200"/>
              </a:spcBef>
              <a:defRPr b="1" i="0" sz="60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Focused on Doing One Thing Well </a:t>
            </a: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关键技术</a:t>
            </a:r>
          </a:p>
        </p:txBody>
      </p:sp>
      <p:sp>
        <p:nvSpPr>
          <p:cNvPr id="1035" name="Shape 1035"/>
          <p:cNvSpPr/>
          <p:nvPr>
            <p:ph type="body" idx="4294967295"/>
          </p:nvPr>
        </p:nvSpPr>
        <p:spPr>
          <a:xfrm>
            <a:off x="2435799" y="3898506"/>
            <a:ext cx="21167718" cy="860229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Google – Dapper (http://research.google.com/pubs/pub36356.html)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Twitter – Zipkin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Spring Cloud – Sleuth + OpenZipkin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Alibaba – EagleEye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京东</a:t>
            </a:r>
            <a:r>
              <a:t> – CallGraph</a:t>
            </a:r>
          </a:p>
          <a:p>
            <a:pPr marL="305999" indent="-305999" defTabSz="457200">
              <a:spcBef>
                <a:spcPts val="600"/>
              </a:spcBef>
              <a:buClr>
                <a:srgbClr val="903163"/>
              </a:buClr>
              <a:buSzPct val="92000"/>
              <a:buFont typeface="Wingdings 2"/>
              <a:buChar char="◼"/>
              <a:defRPr sz="4900">
                <a:solidFill>
                  <a:srgbClr val="3D3D3D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大众点评</a:t>
            </a:r>
            <a:r>
              <a:t> - CAT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安全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SSO</a:t>
            </a:r>
          </a:p>
        </p:txBody>
      </p:sp>
      <p:pic>
        <p:nvPicPr>
          <p:cNvPr id="1040" name="Screen Shot 2017-09-07 at 8.33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4697" y="3343072"/>
            <a:ext cx="16417002" cy="9260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微服务原则</a:t>
            </a:r>
          </a:p>
        </p:txBody>
      </p:sp>
      <p:sp>
        <p:nvSpPr>
          <p:cNvPr id="1045" name="Shape 1045"/>
          <p:cNvSpPr/>
          <p:nvPr/>
        </p:nvSpPr>
        <p:spPr>
          <a:xfrm>
            <a:off x="4250296" y="3249996"/>
            <a:ext cx="9858375" cy="674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围绕业务建模，而非技术建模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拥抱自动化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隐藏内部实现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去中心化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独立部署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隔离失败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可观察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那些情况不适合微服务</a:t>
            </a:r>
          </a:p>
        </p:txBody>
      </p:sp>
      <p:sp>
        <p:nvSpPr>
          <p:cNvPr id="1048" name="Shape 1048"/>
          <p:cNvSpPr/>
          <p:nvPr/>
        </p:nvSpPr>
        <p:spPr>
          <a:xfrm>
            <a:off x="4088168" y="3618836"/>
            <a:ext cx="7216775" cy="179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基础设施笨重且昂贵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手动工作太多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type="body" idx="13"/>
          </p:nvPr>
        </p:nvSpPr>
        <p:spPr>
          <a:xfrm>
            <a:off x="7072951" y="4661296"/>
            <a:ext cx="10269142" cy="3626486"/>
          </a:xfrm>
          <a:prstGeom prst="rect">
            <a:avLst/>
          </a:prstGeom>
        </p:spPr>
        <p:txBody>
          <a:bodyPr/>
          <a:lstStyle/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李建</a:t>
            </a:r>
          </a:p>
          <a:p>
            <a:pPr algn="ctr" defTabSz="821531">
              <a:lnSpc>
                <a:spcPct val="90000"/>
              </a:lnSpc>
              <a:spcBef>
                <a:spcPts val="0"/>
              </a:spcBef>
              <a:defRPr i="1" spc="38" sz="3800">
                <a:solidFill>
                  <a:srgbClr val="FFFFFF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jakimli@thoughtworks.com</a:t>
            </a:r>
          </a:p>
        </p:txBody>
      </p:sp>
      <p:sp>
        <p:nvSpPr>
          <p:cNvPr id="1051" name="Shape 105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自治</a:t>
            </a:r>
          </a:p>
        </p:txBody>
      </p:sp>
      <p:sp>
        <p:nvSpPr>
          <p:cNvPr id="785" name="Shape 785"/>
          <p:cNvSpPr/>
          <p:nvPr/>
        </p:nvSpPr>
        <p:spPr>
          <a:xfrm>
            <a:off x="3277530" y="3837060"/>
            <a:ext cx="7051675" cy="4765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互相独立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独立开发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独立部署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有自己的存储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可以有自己的技术栈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/>
        </p:nvSpPr>
        <p:spPr>
          <a:xfrm>
            <a:off x="2458158" y="12696903"/>
            <a:ext cx="269557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单体应用</a:t>
            </a:r>
          </a:p>
        </p:txBody>
      </p:sp>
      <p:sp>
        <p:nvSpPr>
          <p:cNvPr id="790" name="Shape 790"/>
          <p:cNvSpPr/>
          <p:nvPr/>
        </p:nvSpPr>
        <p:spPr>
          <a:xfrm>
            <a:off x="14924235" y="12696903"/>
            <a:ext cx="3330575" cy="103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微服务架构</a:t>
            </a:r>
          </a:p>
        </p:txBody>
      </p:sp>
      <p:grpSp>
        <p:nvGrpSpPr>
          <p:cNvPr id="794" name="Group 794"/>
          <p:cNvGrpSpPr/>
          <p:nvPr/>
        </p:nvGrpSpPr>
        <p:grpSpPr>
          <a:xfrm>
            <a:off x="-560103" y="-2908"/>
            <a:ext cx="25504206" cy="13721816"/>
            <a:chOff x="0" y="0"/>
            <a:chExt cx="25504204" cy="13721815"/>
          </a:xfrm>
        </p:grpSpPr>
        <p:pic>
          <p:nvPicPr>
            <p:cNvPr id="791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5504205" cy="137218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2" name="Screen Shot 2017-09-05 at 10.09.39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720"/>
            <a:stretch>
              <a:fillRect/>
            </a:stretch>
          </p:blipFill>
          <p:spPr>
            <a:xfrm>
              <a:off x="18890397" y="3103410"/>
              <a:ext cx="1669812" cy="14172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3" name="Screen Shot 2017-09-05 at 10.09.39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3717"/>
            <a:stretch>
              <a:fillRect/>
            </a:stretch>
          </p:blipFill>
          <p:spPr>
            <a:xfrm>
              <a:off x="14032396" y="3204613"/>
              <a:ext cx="1431464" cy="12150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微服务好处 - 多技术栈</a:t>
            </a:r>
          </a:p>
        </p:txBody>
      </p:sp>
      <p:sp>
        <p:nvSpPr>
          <p:cNvPr id="799" name="Shape 799"/>
          <p:cNvSpPr/>
          <p:nvPr/>
        </p:nvSpPr>
        <p:spPr>
          <a:xfrm>
            <a:off x="2599499" y="3397435"/>
            <a:ext cx="18602731" cy="377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多种技术栈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社交网络/物流路由（graph db, neo4j）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博客/论坛（Document-oriented database mongodb）</a:t>
            </a:r>
          </a:p>
          <a:p>
            <a: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更快的验证新技术</a:t>
            </a:r>
          </a:p>
        </p:txBody>
      </p:sp>
      <p:pic>
        <p:nvPicPr>
          <p:cNvPr id="800" name="Screen Shot 2017-09-05 at 9.56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54124" y="7489089"/>
            <a:ext cx="18161001" cy="607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微服务好处 - 健壮性</a:t>
            </a:r>
          </a:p>
        </p:txBody>
      </p:sp>
      <p:sp>
        <p:nvSpPr>
          <p:cNvPr id="805" name="Shape 805"/>
          <p:cNvSpPr/>
          <p:nvPr/>
        </p:nvSpPr>
        <p:spPr>
          <a:xfrm>
            <a:off x="1866804" y="3408657"/>
            <a:ext cx="4575175" cy="1793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marL="952499" indent="-952499" algn="l">
              <a:lnSpc>
                <a:spcPct val="150000"/>
              </a:lnSpc>
              <a:buClr>
                <a:srgbClr val="DD5893"/>
              </a:buClr>
              <a:buSzPct val="305000"/>
              <a:buChar char="▫︎"/>
              <a:defRPr i="0" sz="52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pPr/>
            <a:r>
              <a:t>系统健壮性</a:t>
            </a:r>
          </a:p>
        </p:txBody>
      </p:sp>
      <p:pic>
        <p:nvPicPr>
          <p:cNvPr id="806" name="Screen Shot 2017-09-05 at 10.11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9181" y="4218597"/>
            <a:ext cx="16195138" cy="9004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3923" y="4684014"/>
            <a:ext cx="4481746" cy="3841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33322" y="9100149"/>
            <a:ext cx="967332" cy="829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Menlo"/>
        <a:ea typeface="Menlo"/>
        <a:cs typeface="Menl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Menlo"/>
        <a:ea typeface="Menlo"/>
        <a:cs typeface="Menl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